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61091" autoAdjust="0"/>
  </p:normalViewPr>
  <p:slideViewPr>
    <p:cSldViewPr snapToGrid="0">
      <p:cViewPr varScale="1">
        <p:scale>
          <a:sx n="45" d="100"/>
          <a:sy n="45" d="100"/>
        </p:scale>
        <p:origin x="228" y="36"/>
      </p:cViewPr>
      <p:guideLst/>
    </p:cSldViewPr>
  </p:slideViewPr>
  <p:outlineViewPr>
    <p:cViewPr>
      <p:scale>
        <a:sx n="33" d="100"/>
        <a:sy n="33" d="100"/>
      </p:scale>
      <p:origin x="0" y="-8772"/>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4C855C-DDCF-4F7C-9B24-B4E08C1E76F2}" type="datetimeFigureOut">
              <a:rPr lang="en-US" smtClean="0"/>
              <a:t>4/15/2022</a:t>
            </a:fld>
            <a:endParaRPr lang="en-US" dirty="0"/>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3E783-1788-43D2-B934-0757E97F8D46}" type="slidenum">
              <a:rPr lang="en-US" smtClean="0"/>
              <a:t>‹#›</a:t>
            </a:fld>
            <a:endParaRPr lang="en-US" dirty="0"/>
          </a:p>
        </p:txBody>
      </p:sp>
    </p:spTree>
    <p:extLst>
      <p:ext uri="{BB962C8B-B14F-4D97-AF65-F5344CB8AC3E}">
        <p14:creationId xmlns:p14="http://schemas.microsoft.com/office/powerpoint/2010/main" val="2186108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Pozdravljeni</a:t>
            </a:r>
            <a:r>
              <a:rPr lang="sl-SI" dirty="0" smtClean="0"/>
              <a:t>, danes vam bom povedal nekaj več o premo</a:t>
            </a:r>
            <a:r>
              <a:rPr lang="sl-SI" baseline="0" dirty="0" smtClean="0"/>
              <a:t> </a:t>
            </a:r>
            <a:r>
              <a:rPr lang="sl-SI" baseline="0" dirty="0" smtClean="0"/>
              <a:t>enakomernem </a:t>
            </a:r>
            <a:r>
              <a:rPr lang="sl-SI" baseline="0" dirty="0" smtClean="0"/>
              <a:t>gibanju</a:t>
            </a:r>
            <a:r>
              <a:rPr lang="sl-SI" dirty="0" smtClean="0"/>
              <a:t>.</a:t>
            </a:r>
          </a:p>
          <a:p>
            <a:r>
              <a:rPr lang="sl-SI" dirty="0" smtClean="0"/>
              <a:t>V naprej se opravičujem, ker bom nekaj osnovnih stvari še enkrat ponovil zaradi</a:t>
            </a:r>
            <a:r>
              <a:rPr lang="sl-SI" baseline="0" dirty="0" smtClean="0"/>
              <a:t> tega, ker se nekatere stvari spremenijo.</a:t>
            </a:r>
            <a:endParaRPr lang="en-US" dirty="0"/>
          </a:p>
        </p:txBody>
      </p:sp>
      <p:sp>
        <p:nvSpPr>
          <p:cNvPr id="4" name="Označba mesta številke diapozitiva 3"/>
          <p:cNvSpPr>
            <a:spLocks noGrp="1"/>
          </p:cNvSpPr>
          <p:nvPr>
            <p:ph type="sldNum" sz="quarter" idx="10"/>
          </p:nvPr>
        </p:nvSpPr>
        <p:spPr/>
        <p:txBody>
          <a:bodyPr/>
          <a:lstStyle/>
          <a:p>
            <a:fld id="{80F3E783-1788-43D2-B934-0757E97F8D46}" type="slidenum">
              <a:rPr lang="en-US" smtClean="0"/>
              <a:t>1</a:t>
            </a:fld>
            <a:endParaRPr lang="en-US" dirty="0"/>
          </a:p>
        </p:txBody>
      </p:sp>
    </p:spTree>
    <p:extLst>
      <p:ext uri="{BB962C8B-B14F-4D97-AF65-F5344CB8AC3E}">
        <p14:creationId xmlns:p14="http://schemas.microsoft.com/office/powerpoint/2010/main" val="2789460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171450" indent="-171450">
              <a:buFont typeface="Arial" panose="020B0604020202020204" pitchFamily="34" charset="0"/>
              <a:buChar char="•"/>
            </a:pPr>
            <a:r>
              <a:rPr lang="sl-SI" dirty="0" smtClean="0"/>
              <a:t>Iz preglednice ali z grafa lahko odčitamo vrednosti prevožene poti v izbranem časovnem obdobju. Dopolnite.</a:t>
            </a:r>
          </a:p>
          <a:p>
            <a:pPr marL="171450" indent="-171450">
              <a:buFont typeface="Arial" panose="020B0604020202020204" pitchFamily="34" charset="0"/>
              <a:buChar char="•"/>
            </a:pPr>
            <a:r>
              <a:rPr lang="sl-SI" dirty="0" smtClean="0"/>
              <a:t>Avtomobilček v 4 sekundah prepotuje razdaljo 2 metra. Da prevozi 1 meter, potrebuje 2  sekundi.</a:t>
            </a:r>
          </a:p>
          <a:p>
            <a:pPr marL="171450" indent="-171450">
              <a:buFont typeface="Arial" panose="020B0604020202020204" pitchFamily="34" charset="0"/>
              <a:buChar char="•"/>
            </a:pPr>
            <a:endParaRPr lang="sl-SI" dirty="0" smtClean="0"/>
          </a:p>
          <a:p>
            <a:pPr marL="171450" indent="-171450">
              <a:buFont typeface="Arial" panose="020B0604020202020204" pitchFamily="34" charset="0"/>
              <a:buChar char="•"/>
            </a:pPr>
            <a:r>
              <a:rPr lang="sl-SI" dirty="0" smtClean="0"/>
              <a:t>Iz preglednice ali z grafa lahko odčitamo vrednosti prevožene poti v izbranem časovnem obdobju. </a:t>
            </a:r>
          </a:p>
          <a:p>
            <a:pPr marL="171450" indent="-171450">
              <a:buFont typeface="Arial" panose="020B0604020202020204" pitchFamily="34" charset="0"/>
              <a:buChar char="•"/>
            </a:pPr>
            <a:r>
              <a:rPr lang="sl-SI" dirty="0" smtClean="0"/>
              <a:t>Avtomobilček v 6 sekundah prepotuje razdaljo 3  metre. Da prevozi pol metra, potrebuje 1 sekundo.</a:t>
            </a:r>
          </a:p>
          <a:p>
            <a:pPr marL="171450" indent="-171450">
              <a:buFont typeface="Arial" panose="020B0604020202020204" pitchFamily="34" charset="0"/>
              <a:buChar char="•"/>
            </a:pPr>
            <a:r>
              <a:rPr lang="sl-SI" dirty="0" smtClean="0"/>
              <a:t>Če bi se avtomobilček gibal še naprej premo enakomerno, bi v 1 minuti prevozil 30  metrov.</a:t>
            </a:r>
            <a:endParaRPr lang="sl-SI" dirty="0"/>
          </a:p>
        </p:txBody>
      </p:sp>
      <p:sp>
        <p:nvSpPr>
          <p:cNvPr id="4" name="Označba mesta številke diapozitiva 3"/>
          <p:cNvSpPr>
            <a:spLocks noGrp="1"/>
          </p:cNvSpPr>
          <p:nvPr>
            <p:ph type="sldNum" sz="quarter" idx="10"/>
          </p:nvPr>
        </p:nvSpPr>
        <p:spPr/>
        <p:txBody>
          <a:bodyPr/>
          <a:lstStyle/>
          <a:p>
            <a:fld id="{15276398-39FB-4789-BF8F-AADE3E0D4C39}" type="slidenum">
              <a:rPr lang="sl-SI" smtClean="0"/>
              <a:t>10</a:t>
            </a:fld>
            <a:endParaRPr lang="sl-SI"/>
          </a:p>
        </p:txBody>
      </p:sp>
    </p:spTree>
    <p:extLst>
      <p:ext uri="{BB962C8B-B14F-4D97-AF65-F5344CB8AC3E}">
        <p14:creationId xmlns:p14="http://schemas.microsoft.com/office/powerpoint/2010/main" val="2562377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Na animaciji opazuj gibanje rdečega in modrega avtomobilčka ter iz tabele in z grafa primerjamo med seboj prikaz spreminjanja lege x v odvisnosti od časa t.</a:t>
            </a:r>
            <a:endParaRPr lang="sl-SI" dirty="0"/>
          </a:p>
        </p:txBody>
      </p:sp>
      <p:sp>
        <p:nvSpPr>
          <p:cNvPr id="4" name="Označba mesta številke diapozitiva 3"/>
          <p:cNvSpPr>
            <a:spLocks noGrp="1"/>
          </p:cNvSpPr>
          <p:nvPr>
            <p:ph type="sldNum" sz="quarter" idx="10"/>
          </p:nvPr>
        </p:nvSpPr>
        <p:spPr/>
        <p:txBody>
          <a:bodyPr/>
          <a:lstStyle/>
          <a:p>
            <a:fld id="{15276398-39FB-4789-BF8F-AADE3E0D4C39}" type="slidenum">
              <a:rPr lang="sl-SI" smtClean="0"/>
              <a:t>11</a:t>
            </a:fld>
            <a:endParaRPr lang="sl-SI"/>
          </a:p>
        </p:txBody>
      </p:sp>
    </p:spTree>
    <p:extLst>
      <p:ext uri="{BB962C8B-B14F-4D97-AF65-F5344CB8AC3E}">
        <p14:creationId xmlns:p14="http://schemas.microsoft.com/office/powerpoint/2010/main" val="4188190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171450" indent="-171450">
              <a:buFont typeface="Arial" panose="020B0604020202020204" pitchFamily="34" charset="0"/>
              <a:buChar char="•"/>
            </a:pPr>
            <a:r>
              <a:rPr lang="sl-SI" dirty="0" smtClean="0"/>
              <a:t>Modri avtomobilček ima večjo hitrost in v nekem časovnem intervalu prevozi daljšo pot kot rdeči. Zato je premica, ki predstavlja odvisnost poti od časa modrega avtomobilčka, bolj strma kot premica, ki predstavlja odvisnost poti od časa rdečega avtomobilčka.</a:t>
            </a:r>
          </a:p>
          <a:p>
            <a:pPr marL="171450" indent="-171450">
              <a:buFont typeface="Arial" panose="020B0604020202020204" pitchFamily="34" charset="0"/>
              <a:buChar char="•"/>
            </a:pPr>
            <a:endParaRPr lang="sl-SI"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dirty="0" smtClean="0"/>
              <a:t>Avtomobilčka se gibljeta premo enakomerno, zato se jima hitrost med gibanjem ne spreminja. Graf odvisnosti hitrosti od časa za tako gibanje je vodoravna ravna črta.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l-SI"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dirty="0" smtClean="0"/>
              <a:t>Sprememba lege </a:t>
            </a:r>
            <a:r>
              <a:rPr lang="el-GR" dirty="0" smtClean="0"/>
              <a:t>Δ</a:t>
            </a:r>
            <a:r>
              <a:rPr lang="sl-SI" dirty="0" smtClean="0"/>
              <a:t>x je pot, ki jo telo prepotuje v nekem časovnem intervalu. Pot s, ki jo telo prepotuje v času </a:t>
            </a:r>
            <a:r>
              <a:rPr lang="sl-SI" b="1" i="1" dirty="0" smtClean="0"/>
              <a:t>t</a:t>
            </a:r>
            <a:r>
              <a:rPr lang="sl-SI" dirty="0" smtClean="0"/>
              <a:t>, je odvisna od hitrosti, s katero se telo giblje.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dirty="0" smtClean="0"/>
              <a:t>S je pot, v je hitrost, t je čas!!!</a:t>
            </a:r>
          </a:p>
          <a:p>
            <a:endParaRPr lang="sl-SI" dirty="0"/>
          </a:p>
        </p:txBody>
      </p:sp>
      <p:sp>
        <p:nvSpPr>
          <p:cNvPr id="4" name="Označba mesta številke diapozitiva 3"/>
          <p:cNvSpPr>
            <a:spLocks noGrp="1"/>
          </p:cNvSpPr>
          <p:nvPr>
            <p:ph type="sldNum" sz="quarter" idx="10"/>
          </p:nvPr>
        </p:nvSpPr>
        <p:spPr/>
        <p:txBody>
          <a:bodyPr/>
          <a:lstStyle/>
          <a:p>
            <a:fld id="{15276398-39FB-4789-BF8F-AADE3E0D4C39}" type="slidenum">
              <a:rPr lang="sl-SI" smtClean="0"/>
              <a:t>12</a:t>
            </a:fld>
            <a:endParaRPr lang="sl-SI"/>
          </a:p>
        </p:txBody>
      </p:sp>
    </p:spTree>
    <p:extLst>
      <p:ext uri="{BB962C8B-B14F-4D97-AF65-F5344CB8AC3E}">
        <p14:creationId xmlns:p14="http://schemas.microsoft.com/office/powerpoint/2010/main" val="1549600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15276398-39FB-4789-BF8F-AADE3E0D4C39}" type="slidenum">
              <a:rPr lang="sl-SI" smtClean="0"/>
              <a:t>2</a:t>
            </a:fld>
            <a:endParaRPr lang="sl-SI"/>
          </a:p>
        </p:txBody>
      </p:sp>
    </p:spTree>
    <p:extLst>
      <p:ext uri="{BB962C8B-B14F-4D97-AF65-F5344CB8AC3E}">
        <p14:creationId xmlns:p14="http://schemas.microsoft.com/office/powerpoint/2010/main" val="160326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185766" indent="-185766">
              <a:buFont typeface="Arial" panose="020B0604020202020204" pitchFamily="34" charset="0"/>
              <a:buChar char="•"/>
            </a:pPr>
            <a:r>
              <a:rPr lang="sl-SI" dirty="0" smtClean="0"/>
              <a:t>Pri opazovanju gibanja spremljamo tudi smer gibanja teles. Telesa se lahko premikajo v ravni smeri. Tir gibanja je premica. Kadar smer gibanja telesa ne leži na premici je gibanje krivo.</a:t>
            </a:r>
          </a:p>
          <a:p>
            <a:pPr marL="185766" indent="-185766">
              <a:buFont typeface="Arial" panose="020B0604020202020204" pitchFamily="34" charset="0"/>
              <a:buChar char="•"/>
            </a:pPr>
            <a:r>
              <a:rPr lang="sl-SI" dirty="0" smtClean="0"/>
              <a:t>Pri gibanju opazimo tudi spremembe hitrosti gibanja. Glede na hitrost poznamo enakomerna gibanja (hitrost se ne spreminja) in neenakomerna gibanja (hitrost se spreminja).</a:t>
            </a:r>
          </a:p>
          <a:p>
            <a:endParaRPr lang="sl-SI" dirty="0"/>
          </a:p>
        </p:txBody>
      </p:sp>
      <p:sp>
        <p:nvSpPr>
          <p:cNvPr id="4" name="Označba mesta številke diapozitiva 3"/>
          <p:cNvSpPr>
            <a:spLocks noGrp="1"/>
          </p:cNvSpPr>
          <p:nvPr>
            <p:ph type="sldNum" sz="quarter" idx="10"/>
          </p:nvPr>
        </p:nvSpPr>
        <p:spPr/>
        <p:txBody>
          <a:bodyPr/>
          <a:lstStyle/>
          <a:p>
            <a:fld id="{15276398-39FB-4789-BF8F-AADE3E0D4C39}" type="slidenum">
              <a:rPr lang="sl-SI" smtClean="0"/>
              <a:t>3</a:t>
            </a:fld>
            <a:endParaRPr lang="sl-SI"/>
          </a:p>
        </p:txBody>
      </p:sp>
    </p:spTree>
    <p:extLst>
      <p:ext uri="{BB962C8B-B14F-4D97-AF65-F5344CB8AC3E}">
        <p14:creationId xmlns:p14="http://schemas.microsoft.com/office/powerpoint/2010/main" val="1034246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15276398-39FB-4789-BF8F-AADE3E0D4C39}" type="slidenum">
              <a:rPr lang="sl-SI" smtClean="0"/>
              <a:t>4</a:t>
            </a:fld>
            <a:endParaRPr lang="sl-SI"/>
          </a:p>
        </p:txBody>
      </p:sp>
    </p:spTree>
    <p:extLst>
      <p:ext uri="{BB962C8B-B14F-4D97-AF65-F5344CB8AC3E}">
        <p14:creationId xmlns:p14="http://schemas.microsoft.com/office/powerpoint/2010/main" val="4075719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defTabSz="990752">
              <a:defRPr/>
            </a:pPr>
            <a:r>
              <a:rPr lang="sl-SI" dirty="0" smtClean="0"/>
              <a:t>Na vprašanje KDAJ odgovorimo tako, da podamo čas.</a:t>
            </a:r>
          </a:p>
          <a:p>
            <a:pPr marL="185766" indent="-185766" defTabSz="990752">
              <a:buFont typeface="Arial" panose="020B0604020202020204" pitchFamily="34" charset="0"/>
              <a:buChar char="•"/>
              <a:defRPr/>
            </a:pPr>
            <a:r>
              <a:rPr lang="sl-SI" dirty="0" smtClean="0"/>
              <a:t>Čas je osnovna količina s katero razvrščamo dogodke. Dogodek je izbrani trenutni pojav v neki točki. Čas merimo z urami. Navadno ga označimo s simbolom t. Osnovna enota za čas je sekunda. Njen simbol je s. Daljše enote so minita, ura, dan, mesec…</a:t>
            </a:r>
          </a:p>
          <a:p>
            <a:pPr marL="185766" indent="-185766" defTabSz="990752">
              <a:buFont typeface="Arial" panose="020B0604020202020204" pitchFamily="34" charset="0"/>
              <a:buChar char="•"/>
              <a:defRPr/>
            </a:pPr>
            <a:r>
              <a:rPr lang="sl-SI" dirty="0" smtClean="0"/>
              <a:t>Čas merimo od izbranega trenutka t=0., tako kot naredimo,</a:t>
            </a:r>
            <a:r>
              <a:rPr lang="sl-SI" baseline="0" dirty="0" smtClean="0"/>
              <a:t> ko sprožimo štoparico. Če čas podamo s datumom, je t=0 dogovorjen. </a:t>
            </a:r>
            <a:endParaRPr lang="sl-SI" dirty="0"/>
          </a:p>
        </p:txBody>
      </p:sp>
      <p:sp>
        <p:nvSpPr>
          <p:cNvPr id="4" name="Označba mesta številke diapozitiva 3"/>
          <p:cNvSpPr>
            <a:spLocks noGrp="1"/>
          </p:cNvSpPr>
          <p:nvPr>
            <p:ph type="sldNum" sz="quarter" idx="10"/>
          </p:nvPr>
        </p:nvSpPr>
        <p:spPr/>
        <p:txBody>
          <a:bodyPr/>
          <a:lstStyle/>
          <a:p>
            <a:fld id="{15276398-39FB-4789-BF8F-AADE3E0D4C39}" type="slidenum">
              <a:rPr lang="sl-SI" smtClean="0"/>
              <a:t>5</a:t>
            </a:fld>
            <a:endParaRPr lang="sl-SI"/>
          </a:p>
        </p:txBody>
      </p:sp>
    </p:spTree>
    <p:extLst>
      <p:ext uri="{BB962C8B-B14F-4D97-AF65-F5344CB8AC3E}">
        <p14:creationId xmlns:p14="http://schemas.microsoft.com/office/powerpoint/2010/main" val="2810243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Na vprašanje KJE odgovorimo tako, moramo opisati LEGO telesa v prostoru.</a:t>
            </a:r>
          </a:p>
          <a:p>
            <a:r>
              <a:rPr lang="nn-NO" dirty="0" smtClean="0"/>
              <a:t>Lego teles podajamo s krajevnim vektorjem v koordinatnem sistemu.</a:t>
            </a:r>
          </a:p>
          <a:p>
            <a:r>
              <a:rPr lang="nn-NO" dirty="0" smtClean="0"/>
              <a:t>Koordinatni sistem sestavljajo koordinatno izhodišče in tri osi: x, y, z.</a:t>
            </a:r>
            <a:endParaRPr lang="sl-SI" dirty="0" smtClean="0"/>
          </a:p>
          <a:p>
            <a:r>
              <a:rPr lang="sl-SI" dirty="0" smtClean="0"/>
              <a:t>Koordinatni sistem v katerem s tremi osmi (koordinatami) enolično določimo lego točke.</a:t>
            </a:r>
          </a:p>
          <a:p>
            <a:r>
              <a:rPr lang="sl-SI" dirty="0" smtClean="0"/>
              <a:t>Koordinatno izhodišče je izbrana izhodiščna točka, glede na katero merimo lego telesa v prostoru.</a:t>
            </a:r>
          </a:p>
          <a:p>
            <a:r>
              <a:rPr lang="sl-SI" dirty="0" smtClean="0"/>
              <a:t>Koordinatna os je usmerjena premica. Ki gre skozi koordinatno izhodišče. Na</a:t>
            </a:r>
            <a:r>
              <a:rPr lang="sl-SI" baseline="0" dirty="0" smtClean="0"/>
              <a:t> njej je določena smer in enota. Na osi odberemo koordinato telesa.</a:t>
            </a:r>
            <a:endParaRPr lang="nn-NO" dirty="0" smtClean="0"/>
          </a:p>
          <a:p>
            <a:r>
              <a:rPr lang="sl-SI" dirty="0" smtClean="0"/>
              <a:t>Koordinatni sistem skupaj z uro imenujemo OPAZOVALNI SISTEM!!</a:t>
            </a:r>
          </a:p>
          <a:p>
            <a:endParaRPr lang="sl-SI" dirty="0"/>
          </a:p>
        </p:txBody>
      </p:sp>
      <p:sp>
        <p:nvSpPr>
          <p:cNvPr id="4" name="Označba mesta številke diapozitiva 3"/>
          <p:cNvSpPr>
            <a:spLocks noGrp="1"/>
          </p:cNvSpPr>
          <p:nvPr>
            <p:ph type="sldNum" sz="quarter" idx="10"/>
          </p:nvPr>
        </p:nvSpPr>
        <p:spPr/>
        <p:txBody>
          <a:bodyPr/>
          <a:lstStyle/>
          <a:p>
            <a:fld id="{15276398-39FB-4789-BF8F-AADE3E0D4C39}" type="slidenum">
              <a:rPr lang="sl-SI" smtClean="0"/>
              <a:t>6</a:t>
            </a:fld>
            <a:endParaRPr lang="sl-SI"/>
          </a:p>
        </p:txBody>
      </p:sp>
    </p:spTree>
    <p:extLst>
      <p:ext uri="{BB962C8B-B14F-4D97-AF65-F5344CB8AC3E}">
        <p14:creationId xmlns:p14="http://schemas.microsoft.com/office/powerpoint/2010/main" val="2924562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185766" indent="-185766">
              <a:buFont typeface="Arial" panose="020B0604020202020204" pitchFamily="34" charset="0"/>
              <a:buChar char="•"/>
            </a:pPr>
            <a:r>
              <a:rPr lang="sl-SI" dirty="0" smtClean="0"/>
              <a:t>Premo enakomerno gibanje je poseben primer premega gibanja, pri katerem se telo giblje po premici, hitrost telesa pa se s časom ne spreminja. Poseben primer premo enakomernega gibanja je mirovanje. Premo enakomerno gibanje je nepospešeno gibanje, saj je pospešek pri takem gibanju enak nič.</a:t>
            </a:r>
          </a:p>
          <a:p>
            <a:pPr marL="185766" indent="-185766">
              <a:buFont typeface="Arial" panose="020B0604020202020204" pitchFamily="34" charset="0"/>
              <a:buChar char="•"/>
            </a:pPr>
            <a:r>
              <a:rPr lang="sl-SI" dirty="0" smtClean="0"/>
              <a:t>Če telo miruje ali se giblje premo enakomerno, nanj ne deluje nobena sila ali pa je vsota vseh sil, ki delujejo nanj enaka nič. (prvi Newtonov zakon).</a:t>
            </a:r>
          </a:p>
          <a:p>
            <a:pPr marL="185766" indent="-185766">
              <a:buFont typeface="Arial" panose="020B0604020202020204" pitchFamily="34" charset="0"/>
              <a:buChar char="•"/>
            </a:pPr>
            <a:endParaRPr lang="sl-SI" dirty="0"/>
          </a:p>
        </p:txBody>
      </p:sp>
      <p:sp>
        <p:nvSpPr>
          <p:cNvPr id="4" name="Označba mesta številke diapozitiva 3"/>
          <p:cNvSpPr>
            <a:spLocks noGrp="1"/>
          </p:cNvSpPr>
          <p:nvPr>
            <p:ph type="sldNum" sz="quarter" idx="10"/>
          </p:nvPr>
        </p:nvSpPr>
        <p:spPr/>
        <p:txBody>
          <a:bodyPr/>
          <a:lstStyle/>
          <a:p>
            <a:fld id="{15276398-39FB-4789-BF8F-AADE3E0D4C39}" type="slidenum">
              <a:rPr lang="sl-SI" smtClean="0"/>
              <a:t>7</a:t>
            </a:fld>
            <a:endParaRPr lang="sl-SI"/>
          </a:p>
        </p:txBody>
      </p:sp>
    </p:spTree>
    <p:extLst>
      <p:ext uri="{BB962C8B-B14F-4D97-AF65-F5344CB8AC3E}">
        <p14:creationId xmlns:p14="http://schemas.microsoft.com/office/powerpoint/2010/main" val="1774648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171450" indent="-171450">
              <a:buFont typeface="Arial" panose="020B0604020202020204" pitchFamily="34" charset="0"/>
              <a:buChar char="•"/>
            </a:pPr>
            <a:r>
              <a:rPr lang="sl-SI" dirty="0" smtClean="0"/>
              <a:t>Avtomobilček na baterije vključimo in spustimo, da se giblje naravnost po tleh. Bolj natančno opazujemo del njegovega gibanja, ki ga ponazorimo tudi s preglednico in grafom.</a:t>
            </a:r>
          </a:p>
          <a:p>
            <a:pPr marL="171450" indent="-171450">
              <a:buFont typeface="Arial" panose="020B0604020202020204" pitchFamily="34" charset="0"/>
              <a:buChar char="•"/>
            </a:pPr>
            <a:r>
              <a:rPr lang="sl-SI" dirty="0" smtClean="0"/>
              <a:t>Na animaciji vidimo spreminjanje lege avtomobila v odvisnosti od časa. </a:t>
            </a:r>
          </a:p>
          <a:p>
            <a:endParaRPr lang="sl-SI" dirty="0"/>
          </a:p>
        </p:txBody>
      </p:sp>
      <p:sp>
        <p:nvSpPr>
          <p:cNvPr id="4" name="Označba mesta številke diapozitiva 3"/>
          <p:cNvSpPr>
            <a:spLocks noGrp="1"/>
          </p:cNvSpPr>
          <p:nvPr>
            <p:ph type="sldNum" sz="quarter" idx="10"/>
          </p:nvPr>
        </p:nvSpPr>
        <p:spPr/>
        <p:txBody>
          <a:bodyPr/>
          <a:lstStyle/>
          <a:p>
            <a:fld id="{15276398-39FB-4789-BF8F-AADE3E0D4C39}" type="slidenum">
              <a:rPr lang="sl-SI" smtClean="0"/>
              <a:t>8</a:t>
            </a:fld>
            <a:endParaRPr lang="sl-SI"/>
          </a:p>
        </p:txBody>
      </p:sp>
    </p:spTree>
    <p:extLst>
      <p:ext uri="{BB962C8B-B14F-4D97-AF65-F5344CB8AC3E}">
        <p14:creationId xmlns:p14="http://schemas.microsoft.com/office/powerpoint/2010/main" val="419155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171450" indent="-171450">
              <a:buFont typeface="Arial" panose="020B0604020202020204" pitchFamily="34" charset="0"/>
              <a:buChar char="•"/>
            </a:pPr>
            <a:r>
              <a:rPr lang="sl-SI" dirty="0" smtClean="0"/>
              <a:t>Glede na tir poznamo premo in krivo gibanje. Gibanje avtomobilčka, ki je prikazan na animaciji, je Premo, ker se giblje naravnost. </a:t>
            </a:r>
          </a:p>
          <a:p>
            <a:pPr marL="171450" indent="-171450">
              <a:buFont typeface="Arial" panose="020B0604020202020204" pitchFamily="34" charset="0"/>
              <a:buChar char="•"/>
            </a:pPr>
            <a:r>
              <a:rPr lang="sl-SI" dirty="0" smtClean="0"/>
              <a:t>Glede na hitrost pa je gibanje lahko enakomerno ali neenakomerno. Avtomobilček na animaciji se giblje enakomerno, ker v enakih časovnih intervalih prevozi enako pot. To pomeni, da se mu med gibanjem hitrost  ne spreminja.</a:t>
            </a:r>
            <a:endParaRPr lang="sl-SI" dirty="0"/>
          </a:p>
        </p:txBody>
      </p:sp>
      <p:sp>
        <p:nvSpPr>
          <p:cNvPr id="4" name="Označba mesta številke diapozitiva 3"/>
          <p:cNvSpPr>
            <a:spLocks noGrp="1"/>
          </p:cNvSpPr>
          <p:nvPr>
            <p:ph type="sldNum" sz="quarter" idx="10"/>
          </p:nvPr>
        </p:nvSpPr>
        <p:spPr/>
        <p:txBody>
          <a:bodyPr/>
          <a:lstStyle/>
          <a:p>
            <a:fld id="{15276398-39FB-4789-BF8F-AADE3E0D4C39}" type="slidenum">
              <a:rPr lang="sl-SI" smtClean="0"/>
              <a:t>9</a:t>
            </a:fld>
            <a:endParaRPr lang="sl-SI"/>
          </a:p>
        </p:txBody>
      </p:sp>
    </p:spTree>
    <p:extLst>
      <p:ext uri="{BB962C8B-B14F-4D97-AF65-F5344CB8AC3E}">
        <p14:creationId xmlns:p14="http://schemas.microsoft.com/office/powerpoint/2010/main" val="383623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846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281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89232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8345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27624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5684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1341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570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708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2458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6665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2548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248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969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smtClean="0"/>
              <a:pPr/>
              <a:t>4/15/2022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718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4/15/2022</a:t>
            </a:fld>
            <a:endParaRPr lang="en-US" dirty="0"/>
          </a:p>
        </p:txBody>
      </p:sp>
    </p:spTree>
    <p:extLst>
      <p:ext uri="{BB962C8B-B14F-4D97-AF65-F5344CB8AC3E}">
        <p14:creationId xmlns:p14="http://schemas.microsoft.com/office/powerpoint/2010/main" val="355965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4/15/2022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639762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eucbeniki.sio.si/fizika9/169/index.html" TargetMode="External"/><Relationship Id="rId2" Type="http://schemas.openxmlformats.org/officeDocument/2006/relationships/hyperlink" Target="https://eucbeniki.sio.si/fizika8/149/index.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2.arnes.si/~oskratl1s/fizika/vsebine%208%20razred/Oblike%20gibanja.pdf" TargetMode="External"/><Relationship Id="rId7" Type="http://schemas.openxmlformats.org/officeDocument/2006/relationships/hyperlink" Target="https://eucbeniki.sio.si/fizika9/169/index1.html" TargetMode="External"/><Relationship Id="rId2" Type="http://schemas.openxmlformats.org/officeDocument/2006/relationships/hyperlink" Target="https://grade8science.com/1-3-1-how-is-earth-moving-in-our-solar-system/" TargetMode="External"/><Relationship Id="rId1" Type="http://schemas.openxmlformats.org/officeDocument/2006/relationships/slideLayout" Target="../slideLayouts/slideLayout2.xml"/><Relationship Id="rId6" Type="http://schemas.openxmlformats.org/officeDocument/2006/relationships/hyperlink" Target="https://eucbeniki.sio.si/fizika9/169/index.html" TargetMode="External"/><Relationship Id="rId5" Type="http://schemas.openxmlformats.org/officeDocument/2006/relationships/hyperlink" Target="https://www.google.si/imgres?imgurl=http://holo.hr/Portals/0/Formule/Mat03-03_files/image001.gif&amp;imgrefurl=http://instrukcije-poduka.blogspot.com/2012/11/instrukcije-matematika-modul.html&amp;h=137&amp;w=168&amp;tbnid=A9VbtO9WAD22CM&amp;tbnh=137&amp;tbnw=168&amp;usg=K_uQ6xORkpP1xyJrApiDI8r5xX4Yk=&amp;hl=sl&amp;docid=RZSpsBBkHoDjwM&amp;itg=1" TargetMode="External"/><Relationship Id="rId4" Type="http://schemas.openxmlformats.org/officeDocument/2006/relationships/hyperlink" Target="https://sl.sodiummedia.com/3964985-physics-body-movement-on-an-inclined-plane-examples-of-solutions-and-task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149531" y="2029582"/>
            <a:ext cx="10010594" cy="2421464"/>
          </a:xfrm>
        </p:spPr>
        <p:txBody>
          <a:bodyPr>
            <a:normAutofit fontScale="90000"/>
          </a:bodyPr>
          <a:lstStyle/>
          <a:p>
            <a:pPr algn="ctr"/>
            <a:r>
              <a:rPr lang="sl-SI" sz="8000" dirty="0" smtClean="0"/>
              <a:t>PREMO ENAKOMERNO GIBANJE </a:t>
            </a:r>
            <a:endParaRPr lang="en-US" sz="8000" dirty="0"/>
          </a:p>
        </p:txBody>
      </p:sp>
      <p:sp>
        <p:nvSpPr>
          <p:cNvPr id="3" name="Podnaslov 2"/>
          <p:cNvSpPr>
            <a:spLocks noGrp="1"/>
          </p:cNvSpPr>
          <p:nvPr>
            <p:ph type="subTitle" idx="1"/>
          </p:nvPr>
        </p:nvSpPr>
        <p:spPr>
          <a:xfrm>
            <a:off x="1149532" y="4451046"/>
            <a:ext cx="10010593" cy="1405468"/>
          </a:xfrm>
        </p:spPr>
        <p:txBody>
          <a:bodyPr>
            <a:noAutofit/>
          </a:bodyPr>
          <a:lstStyle/>
          <a:p>
            <a:pPr algn="l"/>
            <a:r>
              <a:rPr lang="sl-SI" sz="2800" cap="none" dirty="0" smtClean="0"/>
              <a:t>Avtor: </a:t>
            </a:r>
            <a:r>
              <a:rPr lang="sl-SI" sz="2800" dirty="0" smtClean="0"/>
              <a:t>Luka</a:t>
            </a:r>
            <a:r>
              <a:rPr lang="sl-SI" sz="2800" cap="none" dirty="0" smtClean="0"/>
              <a:t> Ogrič</a:t>
            </a:r>
          </a:p>
          <a:p>
            <a:pPr algn="l"/>
            <a:r>
              <a:rPr lang="sl-SI" sz="2800" cap="none" dirty="0" smtClean="0"/>
              <a:t>Mentorica: Polona Theuerschuh</a:t>
            </a:r>
          </a:p>
          <a:p>
            <a:pPr algn="l"/>
            <a:r>
              <a:rPr lang="sl-SI" sz="2800" dirty="0" smtClean="0"/>
              <a:t>8</a:t>
            </a:r>
            <a:r>
              <a:rPr lang="sl-SI" sz="2800" cap="none" dirty="0" smtClean="0"/>
              <a:t>.B razred  </a:t>
            </a:r>
            <a:endParaRPr lang="sl-SI" sz="2800" cap="none" dirty="0"/>
          </a:p>
        </p:txBody>
      </p:sp>
    </p:spTree>
    <p:extLst>
      <p:ext uri="{BB962C8B-B14F-4D97-AF65-F5344CB8AC3E}">
        <p14:creationId xmlns:p14="http://schemas.microsoft.com/office/powerpoint/2010/main" val="19339488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Razlaga primera</a:t>
            </a:r>
            <a:endParaRPr lang="sl-SI" dirty="0"/>
          </a:p>
        </p:txBody>
      </p:sp>
      <p:sp>
        <p:nvSpPr>
          <p:cNvPr id="3" name="Označba mesta vsebine 2"/>
          <p:cNvSpPr>
            <a:spLocks noGrp="1"/>
          </p:cNvSpPr>
          <p:nvPr>
            <p:ph idx="1"/>
          </p:nvPr>
        </p:nvSpPr>
        <p:spPr>
          <a:xfrm>
            <a:off x="838200" y="1344362"/>
            <a:ext cx="4199021" cy="2682206"/>
          </a:xfrm>
        </p:spPr>
        <p:txBody>
          <a:bodyPr>
            <a:normAutofit/>
          </a:bodyPr>
          <a:lstStyle/>
          <a:p>
            <a:r>
              <a:rPr lang="sl-SI" dirty="0" smtClean="0"/>
              <a:t>Avtomobilček </a:t>
            </a:r>
            <a:r>
              <a:rPr lang="sl-SI" dirty="0"/>
              <a:t>v 4 sekundah prepotuje </a:t>
            </a:r>
            <a:r>
              <a:rPr lang="sl-SI" dirty="0" smtClean="0"/>
              <a:t>razdaljo 2 </a:t>
            </a:r>
            <a:r>
              <a:rPr lang="sl-SI" dirty="0"/>
              <a:t>metra. Da </a:t>
            </a:r>
            <a:r>
              <a:rPr lang="sl-SI" dirty="0" smtClean="0"/>
              <a:t>prevozi </a:t>
            </a:r>
            <a:r>
              <a:rPr lang="sl-SI" dirty="0"/>
              <a:t>1 meter, potrebuje </a:t>
            </a:r>
            <a:r>
              <a:rPr lang="sl-SI" dirty="0" smtClean="0"/>
              <a:t>2 </a:t>
            </a:r>
            <a:r>
              <a:rPr lang="sl-SI" dirty="0"/>
              <a:t>sekundi</a:t>
            </a:r>
            <a:r>
              <a:rPr lang="sl-SI" dirty="0" smtClean="0"/>
              <a:t>.</a:t>
            </a:r>
          </a:p>
          <a:p>
            <a:r>
              <a:rPr lang="sl-SI" dirty="0"/>
              <a:t>Izračunajmo hitrost avtomobilčka, ki v 6s prevozi 3m</a:t>
            </a:r>
          </a:p>
        </p:txBody>
      </p:sp>
      <p:pic>
        <p:nvPicPr>
          <p:cNvPr id="5" name="Slika 4"/>
          <p:cNvPicPr>
            <a:picLocks noChangeAspect="1"/>
          </p:cNvPicPr>
          <p:nvPr/>
        </p:nvPicPr>
        <p:blipFill>
          <a:blip r:embed="rId4"/>
          <a:stretch>
            <a:fillRect/>
          </a:stretch>
        </p:blipFill>
        <p:spPr>
          <a:xfrm>
            <a:off x="5267129" y="989647"/>
            <a:ext cx="4528685" cy="4994057"/>
          </a:xfrm>
          <a:prstGeom prst="rect">
            <a:avLst/>
          </a:prstGeom>
        </p:spPr>
      </p:pic>
      <p:graphicFrame>
        <p:nvGraphicFramePr>
          <p:cNvPr id="4" name="Predmet 3"/>
          <p:cNvGraphicFramePr>
            <a:graphicFrameLocks noChangeAspect="1"/>
          </p:cNvGraphicFramePr>
          <p:nvPr>
            <p:extLst/>
          </p:nvPr>
        </p:nvGraphicFramePr>
        <p:xfrm>
          <a:off x="1070810" y="4139030"/>
          <a:ext cx="3973146" cy="1844675"/>
        </p:xfrm>
        <a:graphic>
          <a:graphicData uri="http://schemas.openxmlformats.org/presentationml/2006/ole">
            <mc:AlternateContent xmlns:mc="http://schemas.openxmlformats.org/markup-compatibility/2006">
              <mc:Choice xmlns:v="urn:schemas-microsoft-com:vml" Requires="v">
                <p:oleObj spid="_x0000_s1056" name="Bitna slika" r:id="rId5" imgW="1866960" imgH="866880" progId="Paint.Picture">
                  <p:embed/>
                </p:oleObj>
              </mc:Choice>
              <mc:Fallback>
                <p:oleObj name="Bitna slika" r:id="rId5" imgW="1866960" imgH="866880" progId="Paint.Picture">
                  <p:embed/>
                  <p:pic>
                    <p:nvPicPr>
                      <p:cNvPr id="4" name="Predmet 3"/>
                      <p:cNvPicPr/>
                      <p:nvPr/>
                    </p:nvPicPr>
                    <p:blipFill>
                      <a:blip r:embed="rId6"/>
                      <a:stretch>
                        <a:fillRect/>
                      </a:stretch>
                    </p:blipFill>
                    <p:spPr>
                      <a:xfrm>
                        <a:off x="1070810" y="4139030"/>
                        <a:ext cx="3973146" cy="1844675"/>
                      </a:xfrm>
                      <a:prstGeom prst="rect">
                        <a:avLst/>
                      </a:prstGeom>
                    </p:spPr>
                  </p:pic>
                </p:oleObj>
              </mc:Fallback>
            </mc:AlternateContent>
          </a:graphicData>
        </a:graphic>
      </p:graphicFrame>
    </p:spTree>
    <p:extLst>
      <p:ext uri="{BB962C8B-B14F-4D97-AF65-F5344CB8AC3E}">
        <p14:creationId xmlns:p14="http://schemas.microsoft.com/office/powerpoint/2010/main" val="32336571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Različna hitrost</a:t>
            </a:r>
            <a:endParaRPr lang="sl-SI" dirty="0"/>
          </a:p>
        </p:txBody>
      </p:sp>
      <p:sp>
        <p:nvSpPr>
          <p:cNvPr id="3" name="Označba mesta vsebine 2"/>
          <p:cNvSpPr>
            <a:spLocks noGrp="1"/>
          </p:cNvSpPr>
          <p:nvPr>
            <p:ph idx="1"/>
          </p:nvPr>
        </p:nvSpPr>
        <p:spPr>
          <a:xfrm>
            <a:off x="838200" y="1825625"/>
            <a:ext cx="2851484" cy="4351338"/>
          </a:xfrm>
        </p:spPr>
        <p:txBody>
          <a:bodyPr/>
          <a:lstStyle/>
          <a:p>
            <a:r>
              <a:rPr lang="sl-SI" dirty="0" smtClean="0"/>
              <a:t>Primerjava dveh avtomobilov med seboj.</a:t>
            </a:r>
          </a:p>
          <a:p>
            <a:r>
              <a:rPr lang="sl-SI" dirty="0" smtClean="0"/>
              <a:t>Spreminjanje lege </a:t>
            </a:r>
            <a:r>
              <a:rPr lang="sl-SI" b="1" i="1" dirty="0" smtClean="0"/>
              <a:t>x</a:t>
            </a:r>
            <a:r>
              <a:rPr lang="sl-SI" dirty="0" smtClean="0"/>
              <a:t> v odvisnosti od časa </a:t>
            </a:r>
            <a:r>
              <a:rPr lang="sl-SI" b="1" i="1" dirty="0" smtClean="0"/>
              <a:t>t</a:t>
            </a:r>
            <a:r>
              <a:rPr lang="sl-SI" dirty="0" smtClean="0"/>
              <a:t>.</a:t>
            </a:r>
            <a:endParaRPr lang="sl-SI" dirty="0"/>
          </a:p>
        </p:txBody>
      </p:sp>
      <p:pic>
        <p:nvPicPr>
          <p:cNvPr id="5" name="2-avta">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267200" y="838850"/>
            <a:ext cx="4721226" cy="5080938"/>
          </a:xfrm>
          <a:prstGeom prst="rect">
            <a:avLst/>
          </a:prstGeom>
        </p:spPr>
      </p:pic>
    </p:spTree>
    <p:extLst>
      <p:ext uri="{BB962C8B-B14F-4D97-AF65-F5344CB8AC3E}">
        <p14:creationId xmlns:p14="http://schemas.microsoft.com/office/powerpoint/2010/main" val="42410421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4841" y="229674"/>
            <a:ext cx="10131425" cy="960120"/>
          </a:xfrm>
        </p:spPr>
        <p:txBody>
          <a:bodyPr/>
          <a:lstStyle/>
          <a:p>
            <a:r>
              <a:rPr lang="sl-SI" dirty="0" smtClean="0"/>
              <a:t>Različna hitrost</a:t>
            </a:r>
            <a:endParaRPr lang="sl-SI" dirty="0"/>
          </a:p>
        </p:txBody>
      </p:sp>
      <p:sp>
        <p:nvSpPr>
          <p:cNvPr id="3" name="Označba mesta vsebine 2"/>
          <p:cNvSpPr>
            <a:spLocks noGrp="1"/>
          </p:cNvSpPr>
          <p:nvPr>
            <p:ph sz="half" idx="2"/>
          </p:nvPr>
        </p:nvSpPr>
        <p:spPr>
          <a:xfrm>
            <a:off x="292355" y="1305677"/>
            <a:ext cx="2256338" cy="4498975"/>
          </a:xfrm>
        </p:spPr>
        <p:txBody>
          <a:bodyPr>
            <a:normAutofit/>
          </a:bodyPr>
          <a:lstStyle/>
          <a:p>
            <a:r>
              <a:rPr lang="sl-SI" dirty="0"/>
              <a:t>Modri avtomobilček ima večjo hitrost in v nekem časovnem intervalu prevozi daljšo pot kot rdeči. </a:t>
            </a:r>
          </a:p>
        </p:txBody>
      </p:sp>
      <p:sp>
        <p:nvSpPr>
          <p:cNvPr id="8" name="Označba mesta vsebine 7"/>
          <p:cNvSpPr>
            <a:spLocks noGrp="1"/>
          </p:cNvSpPr>
          <p:nvPr>
            <p:ph sz="quarter" idx="4"/>
          </p:nvPr>
        </p:nvSpPr>
        <p:spPr>
          <a:xfrm>
            <a:off x="6396789" y="1305677"/>
            <a:ext cx="2618874" cy="5207417"/>
          </a:xfrm>
        </p:spPr>
        <p:txBody>
          <a:bodyPr>
            <a:normAutofit/>
          </a:bodyPr>
          <a:lstStyle/>
          <a:p>
            <a:r>
              <a:rPr lang="sl-SI" dirty="0"/>
              <a:t>Avtomobilčka se gibljeta premo enakomerno, zato se jima hitrost med gibanjem ne </a:t>
            </a:r>
            <a:r>
              <a:rPr lang="sl-SI" dirty="0" smtClean="0"/>
              <a:t>spreminja.</a:t>
            </a:r>
          </a:p>
          <a:p>
            <a:r>
              <a:rPr lang="sl-SI" dirty="0"/>
              <a:t>Sprememba lege </a:t>
            </a:r>
            <a:r>
              <a:rPr lang="el-GR" dirty="0"/>
              <a:t>Δ</a:t>
            </a:r>
            <a:r>
              <a:rPr lang="sl-SI" dirty="0"/>
              <a:t>x je pot, ki jo telo prepotuje v nekem časovnem intervalu. Pot s, ki jo telo prepotuje v času </a:t>
            </a:r>
            <a:r>
              <a:rPr lang="sl-SI" b="1" i="1" dirty="0"/>
              <a:t>t</a:t>
            </a:r>
            <a:r>
              <a:rPr lang="sl-SI" dirty="0"/>
              <a:t>, je odvisna od hitrosti, s katero se telo giblje.</a:t>
            </a:r>
          </a:p>
          <a:p>
            <a:endParaRPr lang="sl-SI" dirty="0"/>
          </a:p>
          <a:p>
            <a:endParaRPr lang="sl-SI" dirty="0" smtClean="0"/>
          </a:p>
          <a:p>
            <a:endParaRPr lang="sl-SI" dirty="0"/>
          </a:p>
        </p:txBody>
      </p:sp>
      <p:pic>
        <p:nvPicPr>
          <p:cNvPr id="4" name="Slika 3"/>
          <p:cNvPicPr>
            <a:picLocks noChangeAspect="1"/>
          </p:cNvPicPr>
          <p:nvPr/>
        </p:nvPicPr>
        <p:blipFill>
          <a:blip r:embed="rId3"/>
          <a:stretch>
            <a:fillRect/>
          </a:stretch>
        </p:blipFill>
        <p:spPr>
          <a:xfrm>
            <a:off x="2548693" y="1305677"/>
            <a:ext cx="3675644" cy="4674173"/>
          </a:xfrm>
          <a:prstGeom prst="rect">
            <a:avLst/>
          </a:prstGeom>
        </p:spPr>
      </p:pic>
      <p:pic>
        <p:nvPicPr>
          <p:cNvPr id="9" name="Slika 8"/>
          <p:cNvPicPr>
            <a:picLocks noChangeAspect="1"/>
          </p:cNvPicPr>
          <p:nvPr/>
        </p:nvPicPr>
        <p:blipFill>
          <a:blip r:embed="rId4"/>
          <a:stretch>
            <a:fillRect/>
          </a:stretch>
        </p:blipFill>
        <p:spPr>
          <a:xfrm>
            <a:off x="9015663" y="1363618"/>
            <a:ext cx="1894403" cy="3988217"/>
          </a:xfrm>
          <a:prstGeom prst="rect">
            <a:avLst/>
          </a:prstGeom>
        </p:spPr>
      </p:pic>
      <p:sp>
        <p:nvSpPr>
          <p:cNvPr id="10" name="PoljeZBesedilom 9"/>
          <p:cNvSpPr txBox="1"/>
          <p:nvPr/>
        </p:nvSpPr>
        <p:spPr>
          <a:xfrm>
            <a:off x="9188115" y="5525660"/>
            <a:ext cx="2518610" cy="1015663"/>
          </a:xfrm>
          <a:prstGeom prst="rect">
            <a:avLst/>
          </a:prstGeom>
          <a:noFill/>
        </p:spPr>
        <p:txBody>
          <a:bodyPr wrap="square" rtlCol="0">
            <a:spAutoFit/>
          </a:bodyPr>
          <a:lstStyle/>
          <a:p>
            <a:r>
              <a:rPr lang="sl-SI" sz="6000" dirty="0"/>
              <a:t>s=</a:t>
            </a:r>
            <a:r>
              <a:rPr lang="sl-SI" sz="6000" dirty="0" err="1"/>
              <a:t>v⋅</a:t>
            </a:r>
            <a:r>
              <a:rPr lang="sl-SI" sz="6000" dirty="0" err="1" smtClean="0"/>
              <a:t>t</a:t>
            </a:r>
            <a:endParaRPr lang="sl-SI" sz="6000" dirty="0"/>
          </a:p>
        </p:txBody>
      </p:sp>
    </p:spTree>
    <p:extLst>
      <p:ext uri="{BB962C8B-B14F-4D97-AF65-F5344CB8AC3E}">
        <p14:creationId xmlns:p14="http://schemas.microsoft.com/office/powerpoint/2010/main" val="25348090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a:lstStyle/>
          <a:p>
            <a:r>
              <a:rPr lang="sl-SI" dirty="0" smtClean="0"/>
              <a:t>Viri in literatura:</a:t>
            </a:r>
            <a:endParaRPr lang="sl-SI" dirty="0"/>
          </a:p>
        </p:txBody>
      </p:sp>
      <p:sp>
        <p:nvSpPr>
          <p:cNvPr id="8" name="Označba mesta vsebine 7"/>
          <p:cNvSpPr>
            <a:spLocks noGrp="1"/>
          </p:cNvSpPr>
          <p:nvPr>
            <p:ph idx="1"/>
          </p:nvPr>
        </p:nvSpPr>
        <p:spPr/>
        <p:txBody>
          <a:bodyPr>
            <a:normAutofit/>
          </a:bodyPr>
          <a:lstStyle/>
          <a:p>
            <a:r>
              <a:rPr lang="sl-SI" dirty="0" smtClean="0"/>
              <a:t>Dr</a:t>
            </a:r>
            <a:r>
              <a:rPr lang="sl-SI" dirty="0"/>
              <a:t>. Aleš Mohorič, mag. Vitomir Babič, FIZIKA 1: učbenik za fiziko v 1.letniku gimnazij in  štiriletnih strokovnih šol, Ljubljana: Mladinska knjiga 2012. ISBN 978-961-01-2102-2</a:t>
            </a:r>
            <a:endParaRPr lang="en-US" dirty="0"/>
          </a:p>
          <a:p>
            <a:r>
              <a:rPr lang="sl-SI" dirty="0"/>
              <a:t>E učbenik [spletni vir]. [Citirano 10.dec.2019; 17.23] dostopno na spletnem naslovu: </a:t>
            </a:r>
            <a:r>
              <a:rPr lang="sl-SI" u="sng" dirty="0" smtClean="0">
                <a:hlinkClick r:id="rId2"/>
              </a:rPr>
              <a:t>https</a:t>
            </a:r>
            <a:r>
              <a:rPr lang="sl-SI" u="sng" dirty="0">
                <a:hlinkClick r:id="rId2"/>
              </a:rPr>
              <a:t>://eucbeniki.sio.si/fizika8/149/index.html</a:t>
            </a:r>
            <a:endParaRPr lang="en-US" dirty="0"/>
          </a:p>
          <a:p>
            <a:r>
              <a:rPr lang="sl-SI" dirty="0"/>
              <a:t>E učbenik [spletni vir]. [Citirano 11.dec.2019; 19.44] dostopno na spletnem naslovu: </a:t>
            </a:r>
            <a:r>
              <a:rPr lang="sl-SI" u="sng" dirty="0" smtClean="0">
                <a:hlinkClick r:id="rId3"/>
              </a:rPr>
              <a:t>https</a:t>
            </a:r>
            <a:r>
              <a:rPr lang="sl-SI" u="sng" dirty="0">
                <a:hlinkClick r:id="rId3"/>
              </a:rPr>
              <a:t>://eucbeniki.sio.si/fizika9/169/index.html</a:t>
            </a:r>
            <a:endParaRPr lang="en-US" dirty="0"/>
          </a:p>
          <a:p>
            <a:endParaRPr lang="sl-SI" dirty="0"/>
          </a:p>
        </p:txBody>
      </p:sp>
    </p:spTree>
    <p:extLst>
      <p:ext uri="{BB962C8B-B14F-4D97-AF65-F5344CB8AC3E}">
        <p14:creationId xmlns:p14="http://schemas.microsoft.com/office/powerpoint/2010/main" val="9914331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5801" y="0"/>
            <a:ext cx="10131425" cy="883920"/>
          </a:xfrm>
        </p:spPr>
        <p:txBody>
          <a:bodyPr/>
          <a:lstStyle/>
          <a:p>
            <a:r>
              <a:rPr lang="sl-SI" dirty="0" smtClean="0"/>
              <a:t>Viri slik:</a:t>
            </a:r>
            <a:endParaRPr lang="sl-SI" dirty="0"/>
          </a:p>
        </p:txBody>
      </p:sp>
      <p:sp>
        <p:nvSpPr>
          <p:cNvPr id="3" name="Označba mesta vsebine 2"/>
          <p:cNvSpPr>
            <a:spLocks noGrp="1"/>
          </p:cNvSpPr>
          <p:nvPr>
            <p:ph idx="1"/>
          </p:nvPr>
        </p:nvSpPr>
        <p:spPr>
          <a:xfrm>
            <a:off x="807720" y="556660"/>
            <a:ext cx="10515600" cy="5508859"/>
          </a:xfrm>
        </p:spPr>
        <p:txBody>
          <a:bodyPr>
            <a:noAutofit/>
          </a:bodyPr>
          <a:lstStyle/>
          <a:p>
            <a:r>
              <a:rPr lang="sl-SI" dirty="0"/>
              <a:t>Slika </a:t>
            </a:r>
            <a:r>
              <a:rPr lang="sl-SI" dirty="0" smtClean="0"/>
              <a:t>1:</a:t>
            </a:r>
            <a:r>
              <a:rPr lang="sl-SI" u="sng" dirty="0" smtClean="0">
                <a:hlinkClick r:id="rId2"/>
              </a:rPr>
              <a:t>https</a:t>
            </a:r>
            <a:r>
              <a:rPr lang="sl-SI" u="sng" dirty="0">
                <a:hlinkClick r:id="rId2"/>
              </a:rPr>
              <a:t>://grade8science.com/1-3-1-how-is-earth-moving-in-our-solar-system/</a:t>
            </a:r>
            <a:endParaRPr lang="en-US" dirty="0"/>
          </a:p>
          <a:p>
            <a:r>
              <a:rPr lang="sl-SI" dirty="0"/>
              <a:t>Slika </a:t>
            </a:r>
            <a:r>
              <a:rPr lang="sl-SI" dirty="0" smtClean="0"/>
              <a:t>2:</a:t>
            </a:r>
            <a:r>
              <a:rPr lang="sl-SI" u="sng" dirty="0" smtClean="0">
                <a:hlinkClick r:id="rId3"/>
              </a:rPr>
              <a:t>http</a:t>
            </a:r>
            <a:r>
              <a:rPr lang="sl-SI" u="sng" dirty="0">
                <a:hlinkClick r:id="rId3"/>
              </a:rPr>
              <a:t>://www2.arnes.si/~oskratl1s/fizika/vsebine%208%20razred/Oblike%20gibanja.pdf</a:t>
            </a:r>
            <a:endParaRPr lang="en-US" dirty="0"/>
          </a:p>
          <a:p>
            <a:r>
              <a:rPr lang="sl-SI" dirty="0"/>
              <a:t>Slika </a:t>
            </a:r>
            <a:r>
              <a:rPr lang="sl-SI" dirty="0" smtClean="0"/>
              <a:t>3:</a:t>
            </a:r>
            <a:r>
              <a:rPr lang="sl-SI" u="sng" dirty="0" smtClean="0">
                <a:hlinkClick r:id="rId4"/>
              </a:rPr>
              <a:t>https</a:t>
            </a:r>
            <a:r>
              <a:rPr lang="sl-SI" u="sng" dirty="0">
                <a:hlinkClick r:id="rId4"/>
              </a:rPr>
              <a:t>://sl.sodiummedia.com/3964985-physics-body-movement-on-an-inclined-plane-examples-of-solutions-and-tasks</a:t>
            </a:r>
            <a:endParaRPr lang="en-US" dirty="0"/>
          </a:p>
          <a:p>
            <a:r>
              <a:rPr lang="sl-SI" dirty="0"/>
              <a:t>Slika </a:t>
            </a:r>
            <a:r>
              <a:rPr lang="sl-SI" dirty="0" smtClean="0"/>
              <a:t>4:</a:t>
            </a:r>
            <a:r>
              <a:rPr lang="sl-SI" u="sng" dirty="0" smtClean="0">
                <a:hlinkClick r:id="rId5"/>
              </a:rPr>
              <a:t>https</a:t>
            </a:r>
            <a:r>
              <a:rPr lang="sl-SI" u="sng" dirty="0">
                <a:hlinkClick r:id="rId5"/>
              </a:rPr>
              <a:t>://www.google.si/imgres?imgurl=http://holo.hr/Portals/0/Formule/Mat03-03_files/image001.gif&amp;imgrefurl=http://instrukcije-poduka.blogspot.com/2012/11/instrukcije-matematika-modul.html&amp;h=137&amp;w=168&amp;tbnid=A9VbtO9WAD22CM&amp;tbnh=137&amp;tbnw=168&amp;usg=K_uQ6xORkpP1xyJrApiDI8r5xX4Yk=&amp;hl=sl&amp;docid=RZSpsBBkHoDjwM&amp;itg=1</a:t>
            </a:r>
            <a:endParaRPr lang="en-US" dirty="0"/>
          </a:p>
          <a:p>
            <a:r>
              <a:rPr lang="sl-SI" dirty="0"/>
              <a:t>Slika </a:t>
            </a:r>
            <a:r>
              <a:rPr lang="sl-SI" dirty="0" smtClean="0"/>
              <a:t>5:</a:t>
            </a:r>
            <a:r>
              <a:rPr lang="sl-SI" u="sng" dirty="0" smtClean="0">
                <a:hlinkClick r:id="rId6"/>
              </a:rPr>
              <a:t>https</a:t>
            </a:r>
            <a:r>
              <a:rPr lang="sl-SI" u="sng" dirty="0">
                <a:hlinkClick r:id="rId6"/>
              </a:rPr>
              <a:t>://eucbeniki.sio.si/fizika9/169/index.html</a:t>
            </a:r>
            <a:endParaRPr lang="en-US" dirty="0"/>
          </a:p>
          <a:p>
            <a:r>
              <a:rPr lang="sl-SI" dirty="0"/>
              <a:t>Slika </a:t>
            </a:r>
            <a:r>
              <a:rPr lang="sl-SI" dirty="0" smtClean="0"/>
              <a:t>6:</a:t>
            </a:r>
            <a:r>
              <a:rPr lang="sl-SI" u="sng" dirty="0" smtClean="0">
                <a:hlinkClick r:id="rId6"/>
              </a:rPr>
              <a:t>https</a:t>
            </a:r>
            <a:r>
              <a:rPr lang="sl-SI" u="sng" dirty="0">
                <a:hlinkClick r:id="rId6"/>
              </a:rPr>
              <a:t>://eucbeniki.sio.si/fizika9/169/index.html</a:t>
            </a:r>
            <a:endParaRPr lang="en-US" dirty="0"/>
          </a:p>
          <a:p>
            <a:r>
              <a:rPr lang="sl-SI" dirty="0"/>
              <a:t>Slika </a:t>
            </a:r>
            <a:r>
              <a:rPr lang="sl-SI" dirty="0" smtClean="0"/>
              <a:t>7:</a:t>
            </a:r>
            <a:r>
              <a:rPr lang="sl-SI" u="sng" dirty="0" smtClean="0">
                <a:hlinkClick r:id="rId6"/>
              </a:rPr>
              <a:t>https</a:t>
            </a:r>
            <a:r>
              <a:rPr lang="sl-SI" u="sng" dirty="0">
                <a:hlinkClick r:id="rId6"/>
              </a:rPr>
              <a:t>://eucbeniki.sio.si/fizika9/169/index.html</a:t>
            </a:r>
            <a:endParaRPr lang="en-US" dirty="0"/>
          </a:p>
          <a:p>
            <a:r>
              <a:rPr lang="sl-SI" dirty="0"/>
              <a:t>Slika </a:t>
            </a:r>
            <a:r>
              <a:rPr lang="sl-SI" dirty="0" smtClean="0"/>
              <a:t>8:</a:t>
            </a:r>
            <a:r>
              <a:rPr lang="sl-SI" u="sng" dirty="0" smtClean="0">
                <a:hlinkClick r:id="rId7"/>
              </a:rPr>
              <a:t>https</a:t>
            </a:r>
            <a:r>
              <a:rPr lang="sl-SI" u="sng" dirty="0">
                <a:hlinkClick r:id="rId7"/>
              </a:rPr>
              <a:t>://eucbeniki.sio.si/fizika9/169/index1.html</a:t>
            </a:r>
            <a:endParaRPr lang="en-US" dirty="0"/>
          </a:p>
          <a:p>
            <a:r>
              <a:rPr lang="sl-SI" dirty="0"/>
              <a:t>Slika </a:t>
            </a:r>
            <a:r>
              <a:rPr lang="sl-SI" dirty="0" smtClean="0"/>
              <a:t>9:</a:t>
            </a:r>
            <a:r>
              <a:rPr lang="sl-SI" u="sng" dirty="0" smtClean="0">
                <a:hlinkClick r:id="rId7"/>
              </a:rPr>
              <a:t>https</a:t>
            </a:r>
            <a:r>
              <a:rPr lang="sl-SI" u="sng" dirty="0">
                <a:hlinkClick r:id="rId7"/>
              </a:rPr>
              <a:t>://eucbeniki.sio.si/fizika9/169/index1.html</a:t>
            </a:r>
            <a:endParaRPr lang="en-US" dirty="0"/>
          </a:p>
          <a:p>
            <a:r>
              <a:rPr lang="sl-SI" dirty="0"/>
              <a:t>Slika </a:t>
            </a:r>
            <a:r>
              <a:rPr lang="sl-SI" dirty="0" smtClean="0"/>
              <a:t>10:</a:t>
            </a:r>
            <a:r>
              <a:rPr lang="sl-SI" u="sng" dirty="0" smtClean="0">
                <a:hlinkClick r:id="rId7"/>
              </a:rPr>
              <a:t>https</a:t>
            </a:r>
            <a:r>
              <a:rPr lang="sl-SI" u="sng" dirty="0">
                <a:hlinkClick r:id="rId7"/>
              </a:rPr>
              <a:t>://eucbeniki.sio.si/fizika9/169/index1.html</a:t>
            </a:r>
            <a:endParaRPr lang="en-US" dirty="0"/>
          </a:p>
          <a:p>
            <a:endParaRPr lang="sl-SI" dirty="0"/>
          </a:p>
        </p:txBody>
      </p:sp>
    </p:spTree>
    <p:extLst>
      <p:ext uri="{BB962C8B-B14F-4D97-AF65-F5344CB8AC3E}">
        <p14:creationId xmlns:p14="http://schemas.microsoft.com/office/powerpoint/2010/main" val="37237286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5801" y="609600"/>
            <a:ext cx="10131425" cy="4785360"/>
          </a:xfrm>
        </p:spPr>
        <p:txBody>
          <a:bodyPr>
            <a:noAutofit/>
          </a:bodyPr>
          <a:lstStyle/>
          <a:p>
            <a:pPr algn="ctr"/>
            <a:r>
              <a:rPr lang="sl-SI" sz="5400" dirty="0"/>
              <a:t/>
            </a:r>
            <a:br>
              <a:rPr lang="sl-SI" sz="5400" dirty="0"/>
            </a:br>
            <a:r>
              <a:rPr lang="sl-SI" sz="5400" dirty="0"/>
              <a:t/>
            </a:r>
            <a:br>
              <a:rPr lang="sl-SI" sz="5400" dirty="0"/>
            </a:br>
            <a:r>
              <a:rPr lang="sl-SI" sz="5400" dirty="0"/>
              <a:t/>
            </a:r>
            <a:br>
              <a:rPr lang="sl-SI" sz="5400" dirty="0"/>
            </a:br>
            <a:r>
              <a:rPr lang="sl-SI" sz="5400" dirty="0"/>
              <a:t>HVALA ZA VAŠO POZORNOST</a:t>
            </a:r>
            <a:br>
              <a:rPr lang="sl-SI" sz="5400" dirty="0"/>
            </a:br>
            <a:endParaRPr lang="sl-SI" sz="5400" dirty="0"/>
          </a:p>
        </p:txBody>
      </p:sp>
    </p:spTree>
    <p:extLst>
      <p:ext uri="{BB962C8B-B14F-4D97-AF65-F5344CB8AC3E}">
        <p14:creationId xmlns:p14="http://schemas.microsoft.com/office/powerpoint/2010/main" val="18358318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Gibanje</a:t>
            </a:r>
            <a:endParaRPr lang="sl-SI" dirty="0"/>
          </a:p>
        </p:txBody>
      </p:sp>
      <p:sp>
        <p:nvSpPr>
          <p:cNvPr id="3" name="Označba mesta vsebine 2"/>
          <p:cNvSpPr>
            <a:spLocks noGrp="1"/>
          </p:cNvSpPr>
          <p:nvPr>
            <p:ph idx="1"/>
          </p:nvPr>
        </p:nvSpPr>
        <p:spPr>
          <a:xfrm>
            <a:off x="838200" y="1825625"/>
            <a:ext cx="10515600" cy="2276112"/>
          </a:xfrm>
        </p:spPr>
        <p:txBody>
          <a:bodyPr/>
          <a:lstStyle/>
          <a:p>
            <a:r>
              <a:rPr lang="sl-SI" dirty="0" smtClean="0"/>
              <a:t>Svet je v neprestanem gibanju. To opazimo na vsakem koraku:</a:t>
            </a:r>
          </a:p>
          <a:p>
            <a:pPr lvl="1"/>
            <a:r>
              <a:rPr lang="sl-SI" dirty="0" smtClean="0"/>
              <a:t>Zemlja</a:t>
            </a:r>
            <a:endParaRPr lang="sl-SI" dirty="0"/>
          </a:p>
        </p:txBody>
      </p:sp>
      <p:pic>
        <p:nvPicPr>
          <p:cNvPr id="1028" name="Picture 4" descr="Povezana slik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438" y="3879667"/>
            <a:ext cx="3449773" cy="229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3398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Kaj je gibanje?</a:t>
            </a:r>
            <a:endParaRPr lang="sl-SI" dirty="0"/>
          </a:p>
        </p:txBody>
      </p:sp>
      <p:sp>
        <p:nvSpPr>
          <p:cNvPr id="3" name="Označba mesta vsebine 2"/>
          <p:cNvSpPr>
            <a:spLocks noGrp="1"/>
          </p:cNvSpPr>
          <p:nvPr>
            <p:ph idx="1"/>
          </p:nvPr>
        </p:nvSpPr>
        <p:spPr>
          <a:xfrm>
            <a:off x="838200" y="1342300"/>
            <a:ext cx="10515600" cy="1270271"/>
          </a:xfrm>
        </p:spPr>
        <p:txBody>
          <a:bodyPr/>
          <a:lstStyle/>
          <a:p>
            <a:r>
              <a:rPr lang="sl-SI" dirty="0" smtClean="0"/>
              <a:t>Gibanje je spreminjanje lege telesa glede na okolico.</a:t>
            </a:r>
          </a:p>
          <a:p>
            <a:r>
              <a:rPr lang="sl-SI" dirty="0" smtClean="0"/>
              <a:t>Pri gibanju nas torej zanimajo lega, premik, hitrost.</a:t>
            </a:r>
          </a:p>
        </p:txBody>
      </p:sp>
      <p:pic>
        <p:nvPicPr>
          <p:cNvPr id="4" name="Slika 3"/>
          <p:cNvPicPr>
            <a:picLocks noChangeAspect="1"/>
          </p:cNvPicPr>
          <p:nvPr/>
        </p:nvPicPr>
        <p:blipFill>
          <a:blip r:embed="rId3"/>
          <a:stretch>
            <a:fillRect/>
          </a:stretch>
        </p:blipFill>
        <p:spPr>
          <a:xfrm>
            <a:off x="2024282" y="2667863"/>
            <a:ext cx="7694484" cy="4053000"/>
          </a:xfrm>
          <a:prstGeom prst="rect">
            <a:avLst/>
          </a:prstGeom>
        </p:spPr>
      </p:pic>
    </p:spTree>
    <p:extLst>
      <p:ext uri="{BB962C8B-B14F-4D97-AF65-F5344CB8AC3E}">
        <p14:creationId xmlns:p14="http://schemas.microsoft.com/office/powerpoint/2010/main" val="2644201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p:txBody>
          <a:bodyPr/>
          <a:lstStyle/>
          <a:p>
            <a:r>
              <a:rPr lang="sl-SI" dirty="0" smtClean="0"/>
              <a:t>Gibanje telesa opišemo…</a:t>
            </a:r>
            <a:endParaRPr lang="sl-SI" dirty="0"/>
          </a:p>
        </p:txBody>
      </p:sp>
      <p:sp>
        <p:nvSpPr>
          <p:cNvPr id="7" name="Označba mesta vsebine 6"/>
          <p:cNvSpPr>
            <a:spLocks noGrp="1"/>
          </p:cNvSpPr>
          <p:nvPr>
            <p:ph idx="1"/>
          </p:nvPr>
        </p:nvSpPr>
        <p:spPr>
          <a:xfrm>
            <a:off x="838200" y="1825625"/>
            <a:ext cx="10515600" cy="1374775"/>
          </a:xfrm>
        </p:spPr>
        <p:txBody>
          <a:bodyPr/>
          <a:lstStyle/>
          <a:p>
            <a:r>
              <a:rPr lang="sl-SI" dirty="0" smtClean="0"/>
              <a:t>Če znamo odgovoriti na dve vprašanji:</a:t>
            </a:r>
          </a:p>
          <a:p>
            <a:pPr lvl="1"/>
            <a:r>
              <a:rPr lang="sl-SI" dirty="0" smtClean="0"/>
              <a:t>KDAJ?</a:t>
            </a:r>
          </a:p>
          <a:p>
            <a:pPr lvl="1"/>
            <a:r>
              <a:rPr lang="sl-SI" dirty="0" smtClean="0"/>
              <a:t>KJE?</a:t>
            </a:r>
            <a:endParaRPr lang="sl-SI" dirty="0"/>
          </a:p>
        </p:txBody>
      </p:sp>
      <p:pic>
        <p:nvPicPr>
          <p:cNvPr id="8" name="Slika 7"/>
          <p:cNvPicPr>
            <a:picLocks noChangeAspect="1"/>
          </p:cNvPicPr>
          <p:nvPr/>
        </p:nvPicPr>
        <p:blipFill>
          <a:blip r:embed="rId3"/>
          <a:stretch>
            <a:fillRect/>
          </a:stretch>
        </p:blipFill>
        <p:spPr>
          <a:xfrm>
            <a:off x="3077527" y="2513011"/>
            <a:ext cx="6432233" cy="3506789"/>
          </a:xfrm>
          <a:prstGeom prst="rect">
            <a:avLst/>
          </a:prstGeom>
        </p:spPr>
      </p:pic>
    </p:spTree>
    <p:extLst>
      <p:ext uri="{BB962C8B-B14F-4D97-AF65-F5344CB8AC3E}">
        <p14:creationId xmlns:p14="http://schemas.microsoft.com/office/powerpoint/2010/main" val="40256325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Kdaj?</a:t>
            </a:r>
            <a:endParaRPr lang="sl-SI" dirty="0"/>
          </a:p>
        </p:txBody>
      </p:sp>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838200" y="1825625"/>
                <a:ext cx="10515600" cy="3142615"/>
              </a:xfrm>
            </p:spPr>
            <p:txBody>
              <a:bodyPr/>
              <a:lstStyle/>
              <a:p>
                <a:r>
                  <a:rPr lang="sl-SI" b="1" dirty="0" smtClean="0"/>
                  <a:t>Čas</a:t>
                </a:r>
                <a:r>
                  <a:rPr lang="sl-SI" dirty="0" smtClean="0"/>
                  <a:t> je osnovna količina s katero razvrščamo dogodke. </a:t>
                </a:r>
                <a:r>
                  <a:rPr lang="sl-SI" b="1" dirty="0" smtClean="0"/>
                  <a:t>Dogodek</a:t>
                </a:r>
                <a:r>
                  <a:rPr lang="sl-SI" dirty="0" smtClean="0"/>
                  <a:t> je izbrani trenutni pojav v neki točki. Čas merimo z urami. Navadno ga označimo s simbolom </a:t>
                </a:r>
                <a:r>
                  <a:rPr lang="sl-SI" b="1" i="1" dirty="0" smtClean="0"/>
                  <a:t>t</a:t>
                </a:r>
                <a:r>
                  <a:rPr lang="sl-SI" dirty="0" smtClean="0"/>
                  <a:t>. Osnovna enota za čas je sekunda. Njen simbol je </a:t>
                </a:r>
                <a:r>
                  <a:rPr lang="sl-SI" b="1" i="1" dirty="0" smtClean="0"/>
                  <a:t>s</a:t>
                </a:r>
                <a:r>
                  <a:rPr lang="sl-SI" dirty="0" smtClean="0"/>
                  <a:t>.</a:t>
                </a:r>
              </a:p>
              <a:p>
                <a:r>
                  <a:rPr lang="sl-SI" dirty="0" smtClean="0"/>
                  <a:t>Čas merimo od izbranega trenutka </a:t>
                </a:r>
                <a:r>
                  <a:rPr lang="sl-SI" b="1" i="1" dirty="0" smtClean="0"/>
                  <a:t>t=0</a:t>
                </a:r>
                <a:r>
                  <a:rPr lang="sl-SI" dirty="0" smtClean="0"/>
                  <a:t>.</a:t>
                </a:r>
              </a:p>
              <a:p>
                <a:r>
                  <a:rPr lang="sl-SI" b="1" dirty="0" smtClean="0"/>
                  <a:t>Časovni interval</a:t>
                </a:r>
                <a14:m>
                  <m:oMath xmlns:m="http://schemas.openxmlformats.org/officeDocument/2006/math">
                    <m:r>
                      <a:rPr lang="sl-SI" b="1" i="0" smtClean="0">
                        <a:latin typeface="Cambria Math" panose="02040503050406030204" pitchFamily="18" charset="0"/>
                        <a:ea typeface="Cambria Math" panose="02040503050406030204" pitchFamily="18" charset="0"/>
                      </a:rPr>
                      <m:t> </m:t>
                    </m:r>
                    <m:r>
                      <a:rPr lang="sl-SI" b="1" i="1" smtClean="0">
                        <a:latin typeface="Cambria Math" panose="02040503050406030204" pitchFamily="18" charset="0"/>
                        <a:ea typeface="Cambria Math" panose="02040503050406030204" pitchFamily="18" charset="0"/>
                      </a:rPr>
                      <m:t>∆</m:t>
                    </m:r>
                    <m:r>
                      <a:rPr lang="sl-SI" b="1" i="1" smtClean="0">
                        <a:latin typeface="Cambria Math" panose="02040503050406030204" pitchFamily="18" charset="0"/>
                        <a:ea typeface="Cambria Math" panose="02040503050406030204" pitchFamily="18" charset="0"/>
                      </a:rPr>
                      <m:t>𝒕</m:t>
                    </m:r>
                  </m:oMath>
                </a14:m>
                <a:r>
                  <a:rPr lang="sl-SI" b="1" dirty="0" smtClean="0"/>
                  <a:t> </a:t>
                </a:r>
                <a:r>
                  <a:rPr lang="sl-SI" dirty="0" smtClean="0"/>
                  <a:t>je čas, ki mine med začetkom </a:t>
                </a:r>
                <a:r>
                  <a:rPr lang="sl-SI" b="1" i="1" dirty="0" smtClean="0"/>
                  <a:t>t</a:t>
                </a:r>
                <a:r>
                  <a:rPr lang="sl-SI" b="1" i="1" baseline="-25000" dirty="0" smtClean="0"/>
                  <a:t>1</a:t>
                </a:r>
                <a:r>
                  <a:rPr lang="sl-SI" dirty="0" smtClean="0"/>
                  <a:t> in končnim časom </a:t>
                </a:r>
                <a:r>
                  <a:rPr lang="sl-SI" b="1" i="1" dirty="0" smtClean="0"/>
                  <a:t>t</a:t>
                </a:r>
                <a:r>
                  <a:rPr lang="sl-SI" b="1" i="1" baseline="-25000" dirty="0" smtClean="0"/>
                  <a:t>2</a:t>
                </a:r>
                <a:r>
                  <a:rPr lang="sl-SI" dirty="0" smtClean="0"/>
                  <a:t>.</a:t>
                </a:r>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838200" y="1825625"/>
                <a:ext cx="10515600" cy="3142615"/>
              </a:xfrm>
              <a:blipFill>
                <a:blip r:embed="rId3"/>
                <a:stretch>
                  <a:fillRect l="-1043" t="-3101" r="-1623" b="-1938"/>
                </a:stretch>
              </a:blipFill>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5" name="PoljeZBesedilom 4"/>
              <p:cNvSpPr txBox="1"/>
              <p:nvPr/>
            </p:nvSpPr>
            <p:spPr>
              <a:xfrm>
                <a:off x="3703320" y="4383465"/>
                <a:ext cx="2865120" cy="584775"/>
              </a:xfrm>
              <a:prstGeom prst="rect">
                <a:avLst/>
              </a:prstGeom>
              <a:noFill/>
            </p:spPr>
            <p:txBody>
              <a:bodyPr wrap="square" rtlCol="0">
                <a:spAutoFit/>
              </a:bodyPr>
              <a:lstStyle/>
              <a:p>
                <a14:m>
                  <m:oMath xmlns:m="http://schemas.openxmlformats.org/officeDocument/2006/math">
                    <m:r>
                      <a:rPr lang="sl-SI" sz="3200" i="1" smtClean="0">
                        <a:latin typeface="Cambria Math" panose="02040503050406030204" pitchFamily="18" charset="0"/>
                        <a:ea typeface="Cambria Math" panose="02040503050406030204" pitchFamily="18" charset="0"/>
                      </a:rPr>
                      <m:t>∆</m:t>
                    </m:r>
                    <m:r>
                      <a:rPr lang="sl-SI" sz="3200" b="0" i="1" smtClean="0">
                        <a:latin typeface="Cambria Math" panose="02040503050406030204" pitchFamily="18" charset="0"/>
                        <a:ea typeface="Cambria Math" panose="02040503050406030204" pitchFamily="18" charset="0"/>
                      </a:rPr>
                      <m:t>𝑡</m:t>
                    </m:r>
                    <m:r>
                      <a:rPr lang="sl-SI" sz="3200" b="0" i="1" smtClean="0">
                        <a:latin typeface="Cambria Math" panose="02040503050406030204" pitchFamily="18" charset="0"/>
                        <a:ea typeface="Cambria Math" panose="02040503050406030204" pitchFamily="18" charset="0"/>
                      </a:rPr>
                      <m:t>=</m:t>
                    </m:r>
                    <m:r>
                      <a:rPr lang="sl-SI" sz="3200" b="0" i="1" smtClean="0">
                        <a:latin typeface="Cambria Math" panose="02040503050406030204" pitchFamily="18" charset="0"/>
                        <a:ea typeface="Cambria Math" panose="02040503050406030204" pitchFamily="18" charset="0"/>
                      </a:rPr>
                      <m:t>𝑡</m:t>
                    </m:r>
                    <m:r>
                      <a:rPr lang="sl-SI" sz="3200" b="0" i="1" baseline="-25000" smtClean="0">
                        <a:latin typeface="Cambria Math" panose="02040503050406030204" pitchFamily="18" charset="0"/>
                        <a:ea typeface="Cambria Math" panose="02040503050406030204" pitchFamily="18" charset="0"/>
                      </a:rPr>
                      <m:t>2</m:t>
                    </m:r>
                  </m:oMath>
                </a14:m>
                <a:r>
                  <a:rPr lang="sl-SI" sz="3200" dirty="0" smtClean="0"/>
                  <a:t> – t</a:t>
                </a:r>
                <a:r>
                  <a:rPr lang="sl-SI" sz="3200" baseline="-25000" dirty="0" smtClean="0"/>
                  <a:t>1</a:t>
                </a:r>
                <a:endParaRPr lang="sl-SI" sz="3200" baseline="-25000" dirty="0"/>
              </a:p>
            </p:txBody>
          </p:sp>
        </mc:Choice>
        <mc:Fallback xmlns="">
          <p:sp>
            <p:nvSpPr>
              <p:cNvPr id="5" name="PoljeZBesedilom 4"/>
              <p:cNvSpPr txBox="1">
                <a:spLocks noRot="1" noChangeAspect="1" noMove="1" noResize="1" noEditPoints="1" noAdjustHandles="1" noChangeArrowheads="1" noChangeShapeType="1" noTextEdit="1"/>
              </p:cNvSpPr>
              <p:nvPr/>
            </p:nvSpPr>
            <p:spPr>
              <a:xfrm>
                <a:off x="3703320" y="4383465"/>
                <a:ext cx="2865120" cy="584775"/>
              </a:xfrm>
              <a:prstGeom prst="rect">
                <a:avLst/>
              </a:prstGeom>
              <a:blipFill>
                <a:blip r:embed="rId4"/>
                <a:stretch>
                  <a:fillRect t="-13542" b="-33333"/>
                </a:stretch>
              </a:blipFill>
            </p:spPr>
            <p:txBody>
              <a:bodyPr/>
              <a:lstStyle/>
              <a:p>
                <a:r>
                  <a:rPr lang="sl-SI">
                    <a:noFill/>
                  </a:rPr>
                  <a:t> </a:t>
                </a:r>
              </a:p>
            </p:txBody>
          </p:sp>
        </mc:Fallback>
      </mc:AlternateContent>
    </p:spTree>
    <p:extLst>
      <p:ext uri="{BB962C8B-B14F-4D97-AF65-F5344CB8AC3E}">
        <p14:creationId xmlns:p14="http://schemas.microsoft.com/office/powerpoint/2010/main" val="23707676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Kje?</a:t>
            </a:r>
            <a:endParaRPr lang="sl-SI" dirty="0"/>
          </a:p>
        </p:txBody>
      </p:sp>
      <p:sp>
        <p:nvSpPr>
          <p:cNvPr id="3" name="Označba mesta vsebine 2"/>
          <p:cNvSpPr>
            <a:spLocks noGrp="1"/>
          </p:cNvSpPr>
          <p:nvPr>
            <p:ph idx="1"/>
          </p:nvPr>
        </p:nvSpPr>
        <p:spPr>
          <a:xfrm>
            <a:off x="838200" y="1825625"/>
            <a:ext cx="10515600" cy="2136775"/>
          </a:xfrm>
        </p:spPr>
        <p:txBody>
          <a:bodyPr/>
          <a:lstStyle/>
          <a:p>
            <a:r>
              <a:rPr lang="sl-SI" b="1" dirty="0" smtClean="0"/>
              <a:t>Lega</a:t>
            </a:r>
            <a:r>
              <a:rPr lang="sl-SI" dirty="0" smtClean="0"/>
              <a:t> telesa v prostoru.</a:t>
            </a:r>
          </a:p>
          <a:p>
            <a:r>
              <a:rPr lang="sl-SI" dirty="0" smtClean="0"/>
              <a:t>Lego teles podajamo s </a:t>
            </a:r>
            <a:r>
              <a:rPr lang="sl-SI" b="1" dirty="0" smtClean="0"/>
              <a:t>krajevnim vektorjem </a:t>
            </a:r>
            <a:r>
              <a:rPr lang="sl-SI" dirty="0" smtClean="0"/>
              <a:t>v koordinatnem sistemu.</a:t>
            </a:r>
          </a:p>
          <a:p>
            <a:r>
              <a:rPr lang="sl-SI" b="1" dirty="0" smtClean="0"/>
              <a:t>Koordinatni sistem </a:t>
            </a:r>
            <a:r>
              <a:rPr lang="sl-SI" dirty="0" smtClean="0"/>
              <a:t>sestavljajo </a:t>
            </a:r>
            <a:r>
              <a:rPr lang="sl-SI" b="1" dirty="0" smtClean="0"/>
              <a:t>koordinatno izhodišče </a:t>
            </a:r>
            <a:r>
              <a:rPr lang="sl-SI" dirty="0" smtClean="0"/>
              <a:t>in tri osi: </a:t>
            </a:r>
            <a:r>
              <a:rPr lang="sl-SI" b="1" i="1" dirty="0" smtClean="0"/>
              <a:t>x, y, z</a:t>
            </a:r>
            <a:r>
              <a:rPr lang="sl-SI" dirty="0" smtClean="0"/>
              <a:t>.</a:t>
            </a:r>
          </a:p>
          <a:p>
            <a:pPr marL="0" indent="0">
              <a:buNone/>
            </a:pPr>
            <a:r>
              <a:rPr lang="sl-SI" b="1" i="1" dirty="0" smtClean="0"/>
              <a:t>r=(</a:t>
            </a:r>
            <a:r>
              <a:rPr lang="sl-SI" b="1" i="1" dirty="0" err="1" smtClean="0"/>
              <a:t>x,y,z</a:t>
            </a:r>
            <a:r>
              <a:rPr lang="sl-SI" b="1" i="1" dirty="0" smtClean="0"/>
              <a:t>)</a:t>
            </a:r>
            <a:endParaRPr lang="sl-SI" b="1" i="1" dirty="0"/>
          </a:p>
        </p:txBody>
      </p:sp>
      <p:pic>
        <p:nvPicPr>
          <p:cNvPr id="5" name="Slika 4"/>
          <p:cNvPicPr>
            <a:picLocks noChangeAspect="1"/>
          </p:cNvPicPr>
          <p:nvPr/>
        </p:nvPicPr>
        <p:blipFill>
          <a:blip r:embed="rId3"/>
          <a:stretch>
            <a:fillRect/>
          </a:stretch>
        </p:blipFill>
        <p:spPr>
          <a:xfrm>
            <a:off x="2422968" y="3146425"/>
            <a:ext cx="4008312" cy="3268683"/>
          </a:xfrm>
          <a:prstGeom prst="rect">
            <a:avLst/>
          </a:prstGeom>
        </p:spPr>
      </p:pic>
    </p:spTree>
    <p:extLst>
      <p:ext uri="{BB962C8B-B14F-4D97-AF65-F5344CB8AC3E}">
        <p14:creationId xmlns:p14="http://schemas.microsoft.com/office/powerpoint/2010/main" val="42372711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Premo enakomerno gibanje</a:t>
            </a:r>
            <a:endParaRPr lang="sl-SI" dirty="0"/>
          </a:p>
        </p:txBody>
      </p:sp>
      <p:sp>
        <p:nvSpPr>
          <p:cNvPr id="3" name="Označba mesta vsebine 2"/>
          <p:cNvSpPr>
            <a:spLocks noGrp="1"/>
          </p:cNvSpPr>
          <p:nvPr>
            <p:ph idx="1"/>
          </p:nvPr>
        </p:nvSpPr>
        <p:spPr/>
        <p:txBody>
          <a:bodyPr/>
          <a:lstStyle/>
          <a:p>
            <a:r>
              <a:rPr lang="sl-SI" dirty="0" smtClean="0"/>
              <a:t>Premo enakomerno gibanje.</a:t>
            </a:r>
            <a:endParaRPr lang="sl-SI" dirty="0"/>
          </a:p>
          <a:p>
            <a:r>
              <a:rPr lang="sl-SI" dirty="0" smtClean="0"/>
              <a:t>Mirovanje.</a:t>
            </a:r>
            <a:endParaRPr lang="sl-SI" dirty="0"/>
          </a:p>
          <a:p>
            <a:r>
              <a:rPr lang="sl-SI" dirty="0" smtClean="0"/>
              <a:t>Prvi Newtonov zakon</a:t>
            </a:r>
            <a:r>
              <a:rPr lang="sl-SI" dirty="0"/>
              <a:t>.</a:t>
            </a:r>
          </a:p>
        </p:txBody>
      </p:sp>
    </p:spTree>
    <p:extLst>
      <p:ext uri="{BB962C8B-B14F-4D97-AF65-F5344CB8AC3E}">
        <p14:creationId xmlns:p14="http://schemas.microsoft.com/office/powerpoint/2010/main" val="16631772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sl-SI" dirty="0"/>
              <a:t>Premo enakomerno </a:t>
            </a:r>
            <a:r>
              <a:rPr lang="sl-SI" dirty="0" smtClean="0"/>
              <a:t>gibanje - primer</a:t>
            </a:r>
            <a:endParaRPr lang="sl-SI" dirty="0"/>
          </a:p>
        </p:txBody>
      </p:sp>
      <p:sp>
        <p:nvSpPr>
          <p:cNvPr id="5" name="Označba mesta vsebine 4"/>
          <p:cNvSpPr>
            <a:spLocks noGrp="1"/>
          </p:cNvSpPr>
          <p:nvPr>
            <p:ph idx="1"/>
          </p:nvPr>
        </p:nvSpPr>
        <p:spPr>
          <a:xfrm>
            <a:off x="838200" y="1825625"/>
            <a:ext cx="2482515" cy="3067218"/>
          </a:xfrm>
        </p:spPr>
        <p:txBody>
          <a:bodyPr>
            <a:normAutofit/>
          </a:bodyPr>
          <a:lstStyle/>
          <a:p>
            <a:r>
              <a:rPr lang="sl-SI" dirty="0" smtClean="0"/>
              <a:t>Na animaciji vidimo </a:t>
            </a:r>
            <a:r>
              <a:rPr lang="sl-SI" dirty="0"/>
              <a:t>spreminjanje lege avtomobila v odvisnosti od časa. </a:t>
            </a:r>
          </a:p>
        </p:txBody>
      </p:sp>
      <p:pic>
        <p:nvPicPr>
          <p:cNvPr id="7" name="avt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027170" y="1788372"/>
            <a:ext cx="4552950" cy="4717020"/>
          </a:xfrm>
          <a:prstGeom prst="rect">
            <a:avLst/>
          </a:prstGeom>
        </p:spPr>
      </p:pic>
    </p:spTree>
    <p:extLst>
      <p:ext uri="{BB962C8B-B14F-4D97-AF65-F5344CB8AC3E}">
        <p14:creationId xmlns:p14="http://schemas.microsoft.com/office/powerpoint/2010/main" val="9934492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Razlaga primera</a:t>
            </a:r>
            <a:endParaRPr lang="sl-SI" dirty="0"/>
          </a:p>
        </p:txBody>
      </p:sp>
      <p:sp>
        <p:nvSpPr>
          <p:cNvPr id="3" name="Označba mesta vsebine 2"/>
          <p:cNvSpPr>
            <a:spLocks noGrp="1"/>
          </p:cNvSpPr>
          <p:nvPr>
            <p:ph idx="1"/>
          </p:nvPr>
        </p:nvSpPr>
        <p:spPr>
          <a:xfrm>
            <a:off x="838200" y="1825625"/>
            <a:ext cx="4199021" cy="4351338"/>
          </a:xfrm>
        </p:spPr>
        <p:txBody>
          <a:bodyPr>
            <a:normAutofit/>
          </a:bodyPr>
          <a:lstStyle/>
          <a:p>
            <a:r>
              <a:rPr lang="sl-SI" dirty="0" smtClean="0"/>
              <a:t>Gibanje </a:t>
            </a:r>
            <a:r>
              <a:rPr lang="sl-SI" dirty="0"/>
              <a:t>avtomobilčka, ki je prikazan na animaciji, je </a:t>
            </a:r>
            <a:r>
              <a:rPr lang="sl-SI" dirty="0" smtClean="0"/>
              <a:t>premo  </a:t>
            </a:r>
            <a:r>
              <a:rPr lang="sl-SI" dirty="0"/>
              <a:t>, ker se giblje naravnost. </a:t>
            </a:r>
            <a:endParaRPr lang="sl-SI" dirty="0" smtClean="0"/>
          </a:p>
          <a:p>
            <a:r>
              <a:rPr lang="sl-SI" dirty="0" smtClean="0"/>
              <a:t>Avtomobilček </a:t>
            </a:r>
            <a:r>
              <a:rPr lang="sl-SI" dirty="0"/>
              <a:t>na animaciji se giblje </a:t>
            </a:r>
            <a:r>
              <a:rPr lang="sl-SI" dirty="0" smtClean="0"/>
              <a:t>enakomerno, </a:t>
            </a:r>
            <a:r>
              <a:rPr lang="sl-SI" dirty="0"/>
              <a:t>ker v enakih časovnih intervalih prevozi enako pot. To pomeni, da se mu med gibanjem </a:t>
            </a:r>
            <a:r>
              <a:rPr lang="sl-SI" dirty="0" smtClean="0"/>
              <a:t>hitrost  </a:t>
            </a:r>
            <a:r>
              <a:rPr lang="sl-SI" dirty="0"/>
              <a:t>ne spreminja.</a:t>
            </a:r>
          </a:p>
        </p:txBody>
      </p:sp>
      <p:pic>
        <p:nvPicPr>
          <p:cNvPr id="5" name="Slika 4"/>
          <p:cNvPicPr>
            <a:picLocks noChangeAspect="1"/>
          </p:cNvPicPr>
          <p:nvPr/>
        </p:nvPicPr>
        <p:blipFill>
          <a:blip r:embed="rId3"/>
          <a:stretch>
            <a:fillRect/>
          </a:stretch>
        </p:blipFill>
        <p:spPr>
          <a:xfrm>
            <a:off x="5198087" y="1270000"/>
            <a:ext cx="4528685" cy="4742196"/>
          </a:xfrm>
          <a:prstGeom prst="rect">
            <a:avLst/>
          </a:prstGeom>
        </p:spPr>
      </p:pic>
    </p:spTree>
    <p:extLst>
      <p:ext uri="{BB962C8B-B14F-4D97-AF65-F5344CB8AC3E}">
        <p14:creationId xmlns:p14="http://schemas.microsoft.com/office/powerpoint/2010/main" val="32448630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1205</TotalTime>
  <Words>1224</Words>
  <Application>Microsoft Office PowerPoint</Application>
  <PresentationFormat>Širokozaslonsko</PresentationFormat>
  <Paragraphs>106</Paragraphs>
  <Slides>15</Slides>
  <Notes>12</Notes>
  <HiddenSlides>0</HiddenSlides>
  <MMClips>2</MMClips>
  <ScaleCrop>false</ScaleCrop>
  <HeadingPairs>
    <vt:vector size="8" baseType="variant">
      <vt:variant>
        <vt:lpstr>Uporabljene pisave</vt:lpstr>
      </vt:variant>
      <vt:variant>
        <vt:i4>5</vt:i4>
      </vt:variant>
      <vt:variant>
        <vt:lpstr>Tema</vt:lpstr>
      </vt:variant>
      <vt:variant>
        <vt:i4>1</vt:i4>
      </vt:variant>
      <vt:variant>
        <vt:lpstr>Vdelani OLE strežniki</vt:lpstr>
      </vt:variant>
      <vt:variant>
        <vt:i4>1</vt:i4>
      </vt:variant>
      <vt:variant>
        <vt:lpstr>Naslovi diapozitivov</vt:lpstr>
      </vt:variant>
      <vt:variant>
        <vt:i4>15</vt:i4>
      </vt:variant>
    </vt:vector>
  </HeadingPairs>
  <TitlesOfParts>
    <vt:vector size="22" baseType="lpstr">
      <vt:lpstr>Arial</vt:lpstr>
      <vt:lpstr>Calibri</vt:lpstr>
      <vt:lpstr>Cambria Math</vt:lpstr>
      <vt:lpstr>Trebuchet MS</vt:lpstr>
      <vt:lpstr>Wingdings 3</vt:lpstr>
      <vt:lpstr>Gladko</vt:lpstr>
      <vt:lpstr>Bitna slika</vt:lpstr>
      <vt:lpstr>PREMO ENAKOMERNO GIBANJE </vt:lpstr>
      <vt:lpstr>Gibanje</vt:lpstr>
      <vt:lpstr>Kaj je gibanje?</vt:lpstr>
      <vt:lpstr>Gibanje telesa opišemo…</vt:lpstr>
      <vt:lpstr>Kdaj?</vt:lpstr>
      <vt:lpstr>Kje?</vt:lpstr>
      <vt:lpstr>Premo enakomerno gibanje</vt:lpstr>
      <vt:lpstr>Premo enakomerno gibanje - primer</vt:lpstr>
      <vt:lpstr>Razlaga primera</vt:lpstr>
      <vt:lpstr>Razlaga primera</vt:lpstr>
      <vt:lpstr>Različna hitrost</vt:lpstr>
      <vt:lpstr>Različna hitrost</vt:lpstr>
      <vt:lpstr>Viri in literatura:</vt:lpstr>
      <vt:lpstr>Viri slik:</vt:lpstr>
      <vt:lpstr>   HVALA ZA VAŠO POZORNOST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Windows User</dc:creator>
  <cp:lastModifiedBy>Polona</cp:lastModifiedBy>
  <cp:revision>133</cp:revision>
  <dcterms:created xsi:type="dcterms:W3CDTF">2017-09-24T12:32:23Z</dcterms:created>
  <dcterms:modified xsi:type="dcterms:W3CDTF">2022-04-15T05:59:04Z</dcterms:modified>
</cp:coreProperties>
</file>