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ja Flisar" initials="AF" lastIdx="1" clrIdx="0">
    <p:extLst>
      <p:ext uri="{19B8F6BF-5375-455C-9EA6-DF929625EA0E}">
        <p15:presenceInfo xmlns:p15="http://schemas.microsoft.com/office/powerpoint/2012/main" userId="Anja Flis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5" d="100"/>
          <a:sy n="65" d="100"/>
        </p:scale>
        <p:origin x="66"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4-01T15:51:04.405"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1C85DA-3886-4FD3-A512-FAD45426CD58}" type="datetimeFigureOut">
              <a:rPr lang="sl-SI" smtClean="0"/>
              <a:t>15. 04. 2022</a:t>
            </a:fld>
            <a:endParaRPr lang="sl-SI"/>
          </a:p>
        </p:txBody>
      </p:sp>
      <p:sp>
        <p:nvSpPr>
          <p:cNvPr id="4" name="Označba mesta stranske slik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270B48-EA11-40BD-8E4D-809F8C405FF4}" type="slidenum">
              <a:rPr lang="sl-SI" smtClean="0"/>
              <a:t>‹#›</a:t>
            </a:fld>
            <a:endParaRPr lang="sl-SI"/>
          </a:p>
        </p:txBody>
      </p:sp>
    </p:spTree>
    <p:extLst>
      <p:ext uri="{BB962C8B-B14F-4D97-AF65-F5344CB8AC3E}">
        <p14:creationId xmlns:p14="http://schemas.microsoft.com/office/powerpoint/2010/main" val="3434407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a:t>Električni krog ali vezje je vezje, ki je sestavljeno iz izvirov, porabnikov in vodnikov. Po električnem krogu teče električni tok a le ko je ta sklenjen. Kljub imenu električni krog ni pravi krog je pa sklenjen. Delovanje električnih naprav je omogočeno če so priključene na vir napetosti in je krog sklenjen. Preprost električni krog je sestavljen iz baterij, žic, stikal in električne naprave oz. žarnice. Namesto žic poznamo še druge električne prevodnike, ki so nadomestek žicam. Kot npr. dušilka ali tuljava, ki se uporablja pri transformatorjih (povišanje ali znižanje el. Napetosti), induktivnosti (elektronska vezja), elektromagnetih (elektromotorji). V tuljavi je magnet okoli njega pa žice, ko električni tok pride v žice se skozi induktivnost žice in magnet povežejo, tako se ustvari magnetni pretok, skozi katerega prehaja električni </a:t>
            </a:r>
            <a:r>
              <a:rPr lang="sl-SI"/>
              <a:t>tok.</a:t>
            </a:r>
            <a:endParaRPr lang="sl-SI" dirty="0"/>
          </a:p>
        </p:txBody>
      </p:sp>
      <p:sp>
        <p:nvSpPr>
          <p:cNvPr id="4" name="Označba mesta številke diapozitiva 3"/>
          <p:cNvSpPr>
            <a:spLocks noGrp="1"/>
          </p:cNvSpPr>
          <p:nvPr>
            <p:ph type="sldNum" sz="quarter" idx="5"/>
          </p:nvPr>
        </p:nvSpPr>
        <p:spPr/>
        <p:txBody>
          <a:bodyPr/>
          <a:lstStyle/>
          <a:p>
            <a:fld id="{2E270B48-EA11-40BD-8E4D-809F8C405FF4}" type="slidenum">
              <a:rPr lang="sl-SI" smtClean="0"/>
              <a:t>2</a:t>
            </a:fld>
            <a:endParaRPr lang="sl-SI"/>
          </a:p>
        </p:txBody>
      </p:sp>
    </p:spTree>
    <p:extLst>
      <p:ext uri="{BB962C8B-B14F-4D97-AF65-F5344CB8AC3E}">
        <p14:creationId xmlns:p14="http://schemas.microsoft.com/office/powerpoint/2010/main" val="1281609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a:t>Baterija je vir električnega toka oz. je njegov izvir. Vsaka baterija ima dva priključka, negativen priključek, ki je označen z znakom – in pozitiven priključek ki je označen z znakom +. Med priključkoma je napetost.</a:t>
            </a:r>
          </a:p>
        </p:txBody>
      </p:sp>
      <p:sp>
        <p:nvSpPr>
          <p:cNvPr id="4" name="Označba mesta številke diapozitiva 3"/>
          <p:cNvSpPr>
            <a:spLocks noGrp="1"/>
          </p:cNvSpPr>
          <p:nvPr>
            <p:ph type="sldNum" sz="quarter" idx="5"/>
          </p:nvPr>
        </p:nvSpPr>
        <p:spPr/>
        <p:txBody>
          <a:bodyPr/>
          <a:lstStyle/>
          <a:p>
            <a:fld id="{2E270B48-EA11-40BD-8E4D-809F8C405FF4}" type="slidenum">
              <a:rPr lang="sl-SI" smtClean="0"/>
              <a:t>3</a:t>
            </a:fld>
            <a:endParaRPr lang="sl-SI"/>
          </a:p>
        </p:txBody>
      </p:sp>
    </p:spTree>
    <p:extLst>
      <p:ext uri="{BB962C8B-B14F-4D97-AF65-F5344CB8AC3E}">
        <p14:creationId xmlns:p14="http://schemas.microsoft.com/office/powerpoint/2010/main" val="4005174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a:t>Žarnica je porabnik v električnem krogu, porabniki delujejo le ko skozi njih teče električni tok, torej ko je električni krog sklenjen. Kot baterija ima vsaka žarnica dva priključka, ponovno negativni in pozitivni. V žarnici poteka pretvorba električne energije v toploto in svetlobo, ki jo žarnica oddaja.</a:t>
            </a:r>
          </a:p>
        </p:txBody>
      </p:sp>
      <p:sp>
        <p:nvSpPr>
          <p:cNvPr id="4" name="Označba mesta številke diapozitiva 3"/>
          <p:cNvSpPr>
            <a:spLocks noGrp="1"/>
          </p:cNvSpPr>
          <p:nvPr>
            <p:ph type="sldNum" sz="quarter" idx="5"/>
          </p:nvPr>
        </p:nvSpPr>
        <p:spPr/>
        <p:txBody>
          <a:bodyPr/>
          <a:lstStyle/>
          <a:p>
            <a:fld id="{2E270B48-EA11-40BD-8E4D-809F8C405FF4}" type="slidenum">
              <a:rPr lang="sl-SI" smtClean="0"/>
              <a:t>4</a:t>
            </a:fld>
            <a:endParaRPr lang="sl-SI"/>
          </a:p>
        </p:txBody>
      </p:sp>
    </p:spTree>
    <p:extLst>
      <p:ext uri="{BB962C8B-B14F-4D97-AF65-F5344CB8AC3E}">
        <p14:creationId xmlns:p14="http://schemas.microsoft.com/office/powerpoint/2010/main" val="1486284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a:t>Stikalo omogoča delovanje električne naprave, ko pritisnemo na stikalo to sklene električni krog, kar omogoča delovanje naprave. Naprava deluje ker teče električni tok po sklenjenem električnem krogu. V vsakdanjiku pogosto uporabljamo stikala in električne kroge. Kot npr. pri prižiganju luči. Ko stikalo ni pritisnjeno električni krog ni sklenjen torej naprava ne deluje. Električni krog omogoča tek električnega toka do naprave. Če stikala v električnem krogu ne bi bilo bi bila električna naprave vedno prižgana ali vedno ugasnjena.</a:t>
            </a:r>
          </a:p>
        </p:txBody>
      </p:sp>
      <p:sp>
        <p:nvSpPr>
          <p:cNvPr id="4" name="Označba mesta številke diapozitiva 3"/>
          <p:cNvSpPr>
            <a:spLocks noGrp="1"/>
          </p:cNvSpPr>
          <p:nvPr>
            <p:ph type="sldNum" sz="quarter" idx="5"/>
          </p:nvPr>
        </p:nvSpPr>
        <p:spPr/>
        <p:txBody>
          <a:bodyPr/>
          <a:lstStyle/>
          <a:p>
            <a:fld id="{2E270B48-EA11-40BD-8E4D-809F8C405FF4}" type="slidenum">
              <a:rPr lang="sl-SI" smtClean="0"/>
              <a:t>5</a:t>
            </a:fld>
            <a:endParaRPr lang="sl-SI"/>
          </a:p>
        </p:txBody>
      </p:sp>
    </p:spTree>
    <p:extLst>
      <p:ext uri="{BB962C8B-B14F-4D97-AF65-F5344CB8AC3E}">
        <p14:creationId xmlns:p14="http://schemas.microsoft.com/office/powerpoint/2010/main" val="4070432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a:t>Za električni krog veljata dva Kirchhoffova izreka. Prvi zakon pravi, vsota vseh gonilnih napetosti v sklenjenem električnem krogu je enaka vsoti vseh padcev napetosti. Drugi zakon pravi, vsota vseh pritekajočih tokov v razvejišče je enaka vsoti vseh odtekajočih tokov, kar pomeni da je število tokov, ki prihajajo enako številu tokov ki odhajajo. Kirchhoffova izreka sta poimenovana po nemškem fiziku Gustavu Robertu </a:t>
            </a:r>
            <a:r>
              <a:rPr lang="sl-SI" dirty="0" err="1"/>
              <a:t>Kirchhoffovu</a:t>
            </a:r>
            <a:r>
              <a:rPr lang="sl-SI" dirty="0"/>
              <a:t>, ki je živel v 19. stoletju in bil zaslužen za razumevanje elektrike.</a:t>
            </a:r>
          </a:p>
        </p:txBody>
      </p:sp>
      <p:sp>
        <p:nvSpPr>
          <p:cNvPr id="4" name="Označba mesta številke diapozitiva 3"/>
          <p:cNvSpPr>
            <a:spLocks noGrp="1"/>
          </p:cNvSpPr>
          <p:nvPr>
            <p:ph type="sldNum" sz="quarter" idx="5"/>
          </p:nvPr>
        </p:nvSpPr>
        <p:spPr/>
        <p:txBody>
          <a:bodyPr/>
          <a:lstStyle/>
          <a:p>
            <a:fld id="{2E270B48-EA11-40BD-8E4D-809F8C405FF4}" type="slidenum">
              <a:rPr lang="sl-SI" smtClean="0"/>
              <a:t>6</a:t>
            </a:fld>
            <a:endParaRPr lang="sl-SI"/>
          </a:p>
        </p:txBody>
      </p:sp>
    </p:spTree>
    <p:extLst>
      <p:ext uri="{BB962C8B-B14F-4D97-AF65-F5344CB8AC3E}">
        <p14:creationId xmlns:p14="http://schemas.microsoft.com/office/powerpoint/2010/main" val="42914235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sl-SI"/>
              <a:t>Kliknite, če želite urediti slog naslova matrice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46C117F-5CCF-4837-BE5F-2B92066CAFAF}" type="datetimeFigureOut">
              <a:rPr lang="en-US" dirty="0"/>
              <a:t>4/15/2022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sl-SI"/>
              <a:t>Kliknite, če želite urediti slog naslova matrice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84EB90BD-B6CE-46B7-997F-7313B992CCDC}" type="datetimeFigureOut">
              <a:rPr lang="en-US" dirty="0"/>
              <a:t>4/15/2022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sl-SI"/>
              <a:t>Kliknite, če želite urediti slog naslova matrice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CDB9D11F-B188-461D-B23F-39381795C052}" type="datetimeFigureOut">
              <a:rPr lang="en-US" dirty="0"/>
              <a:t>4/15/2022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sl-SI"/>
              <a:t>Kliknite, če želite urediti slog naslova matrice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52E6D8D9-55A2-4063-B0F3-121F44549695}" type="datetimeFigureOut">
              <a:rPr lang="en-US" dirty="0"/>
              <a:t>4/15/2022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olpec">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sl-SI"/>
              <a:t>Kliknite, če želite urediti slog naslova matrice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3" name="Date Placeholder 2"/>
          <p:cNvSpPr>
            <a:spLocks noGrp="1"/>
          </p:cNvSpPr>
          <p:nvPr>
            <p:ph type="dt" sz="half" idx="10"/>
          </p:nvPr>
        </p:nvSpPr>
        <p:spPr/>
        <p:txBody>
          <a:bodyPr/>
          <a:lstStyle/>
          <a:p>
            <a:fld id="{D4B24536-994D-4021-A283-9F449C0DB509}" type="datetimeFigureOut">
              <a:rPr lang="en-US" dirty="0"/>
              <a:t>4/15/2022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olpec s tremi slikami">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sl-SI"/>
              <a:t>Kliknite, če želite urediti slog naslova matrice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3" name="Date Placeholder 2"/>
          <p:cNvSpPr>
            <a:spLocks noGrp="1"/>
          </p:cNvSpPr>
          <p:nvPr>
            <p:ph type="dt" sz="half" idx="10"/>
          </p:nvPr>
        </p:nvSpPr>
        <p:spPr/>
        <p:txBody>
          <a:bodyPr/>
          <a:lstStyle/>
          <a:p>
            <a:fld id="{3CBBBB78-C96F-47B7-AB17-D852CA960AC9}" type="datetimeFigureOut">
              <a:rPr lang="en-US" dirty="0"/>
              <a:t>4/15/2022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4/15/2022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sl-SI"/>
              <a:t>Kliknite, če želite urediti slog naslova matrice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30578ACC-22D6-47C1-A373-4FD133E34F3C}" type="datetimeFigureOut">
              <a:rPr lang="en-US" dirty="0"/>
              <a:t>4/15/2022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sl-SI"/>
              <a:t>Kliknite, če želite urediti slog naslova matrice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680322" y="3030008"/>
            <a:ext cx="4698355" cy="2906179"/>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5594123" y="3030008"/>
            <a:ext cx="4700059" cy="2906179"/>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sl-SI"/>
              <a:t>Kliknite, če želite urediti slog naslova matrice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E331444B-B92B-4E27-8C94-BB93EAF5CB18}" type="datetimeFigureOut">
              <a:rPr lang="en-US" dirty="0"/>
              <a:t>4/15/2022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363EFA5E-FA76-400D-B3DC-F0BA90E6D107}" type="datetimeFigureOut">
              <a:rPr lang="en-US" dirty="0"/>
              <a:t>4/15/2022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4/15/2022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hyperlink" Target="https://si.onlinecheapsales.ru/category?name=baterija%20duracell" TargetMode="External"/><Relationship Id="rId2" Type="http://schemas.openxmlformats.org/officeDocument/2006/relationships/hyperlink" Target="https://eucbeniki.sio.si/nit4/1369/index4.html" TargetMode="External"/><Relationship Id="rId1" Type="http://schemas.openxmlformats.org/officeDocument/2006/relationships/slideLayout" Target="../slideLayouts/slideLayout2.xml"/><Relationship Id="rId5" Type="http://schemas.openxmlformats.org/officeDocument/2006/relationships/hyperlink" Target="https://www.researchgate.net/figure/Gustav-Robert-Kirchhoff-1824-1887_fig39_261955976" TargetMode="External"/><Relationship Id="rId4" Type="http://schemas.openxmlformats.org/officeDocument/2006/relationships/hyperlink" Target="https://www.ceneje.si/Nasvet/371/zarnica-predstavlja-nujen-del-opreme-v-vseh-prostorih"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ucbeniki.sio.si/nit4/1374/index.html" TargetMode="External"/><Relationship Id="rId2" Type="http://schemas.openxmlformats.org/officeDocument/2006/relationships/hyperlink" Target="https://sl.wikipedia.org/wiki/Elektri%C4%8Dni_krog" TargetMode="External"/><Relationship Id="rId1" Type="http://schemas.openxmlformats.org/officeDocument/2006/relationships/slideLayout" Target="../slideLayouts/slideLayout2.xml"/><Relationship Id="rId4" Type="http://schemas.openxmlformats.org/officeDocument/2006/relationships/hyperlink" Target="https://sl.wikipedia.org/wiki/Du%C5%A1ilk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DEDF2838-61BD-4552-A6C3-E3D6763CF3F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E7876ED4-577B-4724-914E-42A0567A3814}"/>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5" name="Rectangle 74">
            <a:extLst>
              <a:ext uri="{FF2B5EF4-FFF2-40B4-BE49-F238E27FC236}">
                <a16:creationId xmlns:a16="http://schemas.microsoft.com/office/drawing/2014/main" id="{5A35B073-543D-4B7C-85CE-3F6F3F51919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9176" y="0"/>
            <a:ext cx="6092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7" name="Picture 76">
            <a:extLst>
              <a:ext uri="{FF2B5EF4-FFF2-40B4-BE49-F238E27FC236}">
                <a16:creationId xmlns:a16="http://schemas.microsoft.com/office/drawing/2014/main" id="{56C9C24B-A8AA-4E20-9A75-455D96E20087}"/>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688333"/>
            <a:ext cx="6400800" cy="185701"/>
          </a:xfrm>
          <a:prstGeom prst="rect">
            <a:avLst/>
          </a:prstGeom>
        </p:spPr>
      </p:pic>
      <p:sp>
        <p:nvSpPr>
          <p:cNvPr id="79" name="Rectangle 78">
            <a:extLst>
              <a:ext uri="{FF2B5EF4-FFF2-40B4-BE49-F238E27FC236}">
                <a16:creationId xmlns:a16="http://schemas.microsoft.com/office/drawing/2014/main" id="{0505B119-A4E9-4F97-9673-6F51C1C35B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162908"/>
            <a:ext cx="6411743" cy="2532185"/>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a:extLst>
              <a:ext uri="{FF2B5EF4-FFF2-40B4-BE49-F238E27FC236}">
                <a16:creationId xmlns:a16="http://schemas.microsoft.com/office/drawing/2014/main" id="{91CB6B90-9389-48D8-BDA3-77B459B0B33C}"/>
              </a:ext>
            </a:extLst>
          </p:cNvPr>
          <p:cNvSpPr>
            <a:spLocks noGrp="1"/>
          </p:cNvSpPr>
          <p:nvPr>
            <p:ph type="ctrTitle"/>
          </p:nvPr>
        </p:nvSpPr>
        <p:spPr>
          <a:xfrm>
            <a:off x="680322" y="2403231"/>
            <a:ext cx="5192940" cy="2133600"/>
          </a:xfrm>
        </p:spPr>
        <p:txBody>
          <a:bodyPr anchor="ctr">
            <a:normAutofit/>
          </a:bodyPr>
          <a:lstStyle/>
          <a:p>
            <a:r>
              <a:rPr lang="sl-SI">
                <a:solidFill>
                  <a:srgbClr val="FFFFFF"/>
                </a:solidFill>
                <a:latin typeface="Calibri (telo)"/>
              </a:rPr>
              <a:t>ELEKTRIČNI KROG</a:t>
            </a:r>
          </a:p>
        </p:txBody>
      </p:sp>
      <p:sp>
        <p:nvSpPr>
          <p:cNvPr id="3" name="Podnaslov 2">
            <a:extLst>
              <a:ext uri="{FF2B5EF4-FFF2-40B4-BE49-F238E27FC236}">
                <a16:creationId xmlns:a16="http://schemas.microsoft.com/office/drawing/2014/main" id="{E5B6AC8A-1F32-4109-A8AC-E0A4ACED76B4}"/>
              </a:ext>
            </a:extLst>
          </p:cNvPr>
          <p:cNvSpPr>
            <a:spLocks noGrp="1"/>
          </p:cNvSpPr>
          <p:nvPr>
            <p:ph type="subTitle" idx="1"/>
          </p:nvPr>
        </p:nvSpPr>
        <p:spPr>
          <a:xfrm>
            <a:off x="680323" y="4831173"/>
            <a:ext cx="5192940" cy="1117687"/>
          </a:xfrm>
        </p:spPr>
        <p:txBody>
          <a:bodyPr>
            <a:normAutofit/>
          </a:bodyPr>
          <a:lstStyle/>
          <a:p>
            <a:r>
              <a:rPr lang="sl-SI" dirty="0">
                <a:solidFill>
                  <a:srgbClr val="FFFFFF"/>
                </a:solidFill>
                <a:latin typeface="Calibri (telo)"/>
              </a:rPr>
              <a:t>Domin </a:t>
            </a:r>
            <a:r>
              <a:rPr lang="sl-SI" dirty="0" smtClean="0">
                <a:solidFill>
                  <a:srgbClr val="FFFFFF"/>
                </a:solidFill>
                <a:latin typeface="Calibri (telo)"/>
              </a:rPr>
              <a:t>Flisar, </a:t>
            </a:r>
            <a:r>
              <a:rPr lang="sl-SI" dirty="0">
                <a:solidFill>
                  <a:srgbClr val="FFFFFF"/>
                </a:solidFill>
                <a:latin typeface="Calibri (telo)"/>
              </a:rPr>
              <a:t>9.A </a:t>
            </a:r>
            <a:endParaRPr lang="sl-SI" dirty="0" smtClean="0">
              <a:solidFill>
                <a:srgbClr val="FFFFFF"/>
              </a:solidFill>
              <a:latin typeface="Calibri (telo)"/>
            </a:endParaRPr>
          </a:p>
          <a:p>
            <a:r>
              <a:rPr lang="sl-SI" dirty="0" smtClean="0">
                <a:solidFill>
                  <a:srgbClr val="FFFFFF"/>
                </a:solidFill>
                <a:latin typeface="Calibri (telo)"/>
              </a:rPr>
              <a:t>2021/22 </a:t>
            </a:r>
            <a:r>
              <a:rPr lang="sl-SI" dirty="0">
                <a:solidFill>
                  <a:srgbClr val="FFFFFF"/>
                </a:solidFill>
                <a:latin typeface="Calibri (telo)"/>
              </a:rPr>
              <a:t>OŠ </a:t>
            </a:r>
            <a:r>
              <a:rPr lang="sl-SI" dirty="0" smtClean="0">
                <a:solidFill>
                  <a:srgbClr val="FFFFFF"/>
                </a:solidFill>
                <a:latin typeface="Calibri (telo)"/>
              </a:rPr>
              <a:t>Polje</a:t>
            </a:r>
            <a:endParaRPr lang="sl-SI" dirty="0">
              <a:solidFill>
                <a:srgbClr val="FFFFFF"/>
              </a:solidFill>
              <a:latin typeface="Calibri (telo)"/>
            </a:endParaRPr>
          </a:p>
        </p:txBody>
      </p:sp>
      <p:sp useBgFill="1">
        <p:nvSpPr>
          <p:cNvPr id="81" name="Rectangle 80">
            <a:extLst>
              <a:ext uri="{FF2B5EF4-FFF2-40B4-BE49-F238E27FC236}">
                <a16:creationId xmlns:a16="http://schemas.microsoft.com/office/drawing/2014/main" id="{3DF5FFB9-6D81-4F3A-AF5B-6F9EC3428A0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163" y="642795"/>
            <a:ext cx="4812406" cy="5575125"/>
          </a:xfrm>
          <a:prstGeom prst="rect">
            <a:avLst/>
          </a:prstGeom>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Povzetek">
            <a:extLst>
              <a:ext uri="{FF2B5EF4-FFF2-40B4-BE49-F238E27FC236}">
                <a16:creationId xmlns:a16="http://schemas.microsoft.com/office/drawing/2014/main" id="{1F5190CA-CEC1-462E-9805-D44AF61675A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043933" y="1858696"/>
            <a:ext cx="4178419" cy="3133814"/>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4" name="PoljeZBesedilom 3">
            <a:extLst>
              <a:ext uri="{FF2B5EF4-FFF2-40B4-BE49-F238E27FC236}">
                <a16:creationId xmlns:a16="http://schemas.microsoft.com/office/drawing/2014/main" id="{9CA0C01D-93E2-4A5E-A594-C43A259FA5A4}"/>
              </a:ext>
            </a:extLst>
          </p:cNvPr>
          <p:cNvSpPr txBox="1"/>
          <p:nvPr/>
        </p:nvSpPr>
        <p:spPr>
          <a:xfrm>
            <a:off x="6729987" y="5839079"/>
            <a:ext cx="2729755" cy="369332"/>
          </a:xfrm>
          <a:prstGeom prst="rect">
            <a:avLst/>
          </a:prstGeom>
          <a:noFill/>
        </p:spPr>
        <p:txBody>
          <a:bodyPr wrap="square" rtlCol="0">
            <a:spAutoFit/>
          </a:bodyPr>
          <a:lstStyle/>
          <a:p>
            <a:r>
              <a:rPr lang="sl-SI" dirty="0"/>
              <a:t>Slika 1</a:t>
            </a:r>
          </a:p>
        </p:txBody>
      </p:sp>
    </p:spTree>
    <p:extLst>
      <p:ext uri="{BB962C8B-B14F-4D97-AF65-F5344CB8AC3E}">
        <p14:creationId xmlns:p14="http://schemas.microsoft.com/office/powerpoint/2010/main" val="268462712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A9B73C-4863-4854-8B90-3323BFCC36AB}"/>
              </a:ext>
            </a:extLst>
          </p:cNvPr>
          <p:cNvSpPr>
            <a:spLocks noGrp="1"/>
          </p:cNvSpPr>
          <p:nvPr>
            <p:ph type="title"/>
          </p:nvPr>
        </p:nvSpPr>
        <p:spPr/>
        <p:txBody>
          <a:bodyPr/>
          <a:lstStyle/>
          <a:p>
            <a:r>
              <a:rPr lang="sl-SI" dirty="0"/>
              <a:t>Kaj je električni krog?</a:t>
            </a:r>
          </a:p>
        </p:txBody>
      </p:sp>
      <p:sp>
        <p:nvSpPr>
          <p:cNvPr id="3" name="Označba mesta vsebine 2">
            <a:extLst>
              <a:ext uri="{FF2B5EF4-FFF2-40B4-BE49-F238E27FC236}">
                <a16:creationId xmlns:a16="http://schemas.microsoft.com/office/drawing/2014/main" id="{2860050B-8E06-4F01-A8EE-C612ED17AB53}"/>
              </a:ext>
            </a:extLst>
          </p:cNvPr>
          <p:cNvSpPr>
            <a:spLocks noGrp="1"/>
          </p:cNvSpPr>
          <p:nvPr>
            <p:ph idx="1"/>
          </p:nvPr>
        </p:nvSpPr>
        <p:spPr/>
        <p:txBody>
          <a:bodyPr/>
          <a:lstStyle/>
          <a:p>
            <a:r>
              <a:rPr lang="sl-SI" dirty="0" smtClean="0"/>
              <a:t>Je v</a:t>
            </a:r>
            <a:r>
              <a:rPr lang="sl-SI" dirty="0" smtClean="0"/>
              <a:t>ezje</a:t>
            </a:r>
            <a:r>
              <a:rPr lang="sl-SI" dirty="0"/>
              <a:t>, ki je sestavljeno iz izvirov, porabnikov in </a:t>
            </a:r>
            <a:r>
              <a:rPr lang="sl-SI" dirty="0" smtClean="0"/>
              <a:t>vodnikov.</a:t>
            </a:r>
            <a:endParaRPr lang="sl-SI" dirty="0"/>
          </a:p>
          <a:p>
            <a:r>
              <a:rPr lang="sl-SI" dirty="0"/>
              <a:t>Po njem teče električni </a:t>
            </a:r>
            <a:r>
              <a:rPr lang="sl-SI" dirty="0" smtClean="0"/>
              <a:t>tok.</a:t>
            </a:r>
            <a:endParaRPr lang="sl-SI" dirty="0"/>
          </a:p>
          <a:p>
            <a:r>
              <a:rPr lang="sl-SI" dirty="0"/>
              <a:t>Električni krog ni pravi </a:t>
            </a:r>
            <a:r>
              <a:rPr lang="sl-SI" dirty="0" smtClean="0"/>
              <a:t>krog.</a:t>
            </a:r>
            <a:endParaRPr lang="sl-SI" dirty="0"/>
          </a:p>
          <a:p>
            <a:r>
              <a:rPr lang="sl-SI" dirty="0"/>
              <a:t>Električne naprave delujejo če so priključene na vir napetosti in je krog </a:t>
            </a:r>
            <a:r>
              <a:rPr lang="sl-SI" dirty="0" smtClean="0"/>
              <a:t>sklenjen.</a:t>
            </a:r>
            <a:endParaRPr lang="sl-SI" dirty="0"/>
          </a:p>
          <a:p>
            <a:r>
              <a:rPr lang="sl-SI" dirty="0"/>
              <a:t>Preprost električni krog sestavljajo: baterija, žice, stikalo in </a:t>
            </a:r>
            <a:r>
              <a:rPr lang="sl-SI" dirty="0" smtClean="0"/>
              <a:t>žarnica.</a:t>
            </a:r>
            <a:endParaRPr lang="sl-SI" dirty="0"/>
          </a:p>
          <a:p>
            <a:r>
              <a:rPr lang="sl-SI" dirty="0"/>
              <a:t>Namesto žic poznamo še druge električne </a:t>
            </a:r>
            <a:r>
              <a:rPr lang="sl-SI" dirty="0" smtClean="0"/>
              <a:t>prevodnike.</a:t>
            </a:r>
            <a:endParaRPr lang="sl-SI" dirty="0"/>
          </a:p>
        </p:txBody>
      </p:sp>
    </p:spTree>
    <p:extLst>
      <p:ext uri="{BB962C8B-B14F-4D97-AF65-F5344CB8AC3E}">
        <p14:creationId xmlns:p14="http://schemas.microsoft.com/office/powerpoint/2010/main" val="245328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C9D634E-372D-4EA6-B4DA-019474347E3C}"/>
              </a:ext>
            </a:extLst>
          </p:cNvPr>
          <p:cNvSpPr>
            <a:spLocks noGrp="1"/>
          </p:cNvSpPr>
          <p:nvPr>
            <p:ph type="title"/>
          </p:nvPr>
        </p:nvSpPr>
        <p:spPr>
          <a:xfrm>
            <a:off x="680321" y="753228"/>
            <a:ext cx="9613861" cy="1080938"/>
          </a:xfrm>
        </p:spPr>
        <p:txBody>
          <a:bodyPr>
            <a:normAutofit/>
          </a:bodyPr>
          <a:lstStyle/>
          <a:p>
            <a:r>
              <a:rPr lang="sl-SI" dirty="0"/>
              <a:t>Elementi električnega kroga: Baterija</a:t>
            </a:r>
          </a:p>
        </p:txBody>
      </p:sp>
      <p:sp>
        <p:nvSpPr>
          <p:cNvPr id="3" name="Označba mesta vsebine 2">
            <a:extLst>
              <a:ext uri="{FF2B5EF4-FFF2-40B4-BE49-F238E27FC236}">
                <a16:creationId xmlns:a16="http://schemas.microsoft.com/office/drawing/2014/main" id="{8AA98A58-E27C-4EB9-8BA9-84811C901010}"/>
              </a:ext>
            </a:extLst>
          </p:cNvPr>
          <p:cNvSpPr>
            <a:spLocks noGrp="1"/>
          </p:cNvSpPr>
          <p:nvPr>
            <p:ph idx="1"/>
          </p:nvPr>
        </p:nvSpPr>
        <p:spPr>
          <a:xfrm>
            <a:off x="680322" y="2336873"/>
            <a:ext cx="5415678" cy="3599316"/>
          </a:xfrm>
        </p:spPr>
        <p:txBody>
          <a:bodyPr>
            <a:normAutofit/>
          </a:bodyPr>
          <a:lstStyle/>
          <a:p>
            <a:r>
              <a:rPr lang="sl-SI" sz="2200" dirty="0"/>
              <a:t>Vsaka baterija ima dva </a:t>
            </a:r>
            <a:r>
              <a:rPr lang="sl-SI" sz="2200" dirty="0" smtClean="0"/>
              <a:t>priključka.</a:t>
            </a:r>
            <a:endParaRPr lang="sl-SI" sz="2200" dirty="0"/>
          </a:p>
          <a:p>
            <a:r>
              <a:rPr lang="sl-SI" sz="2200" dirty="0"/>
              <a:t>Negativen priključek, ki je označen z </a:t>
            </a:r>
            <a:r>
              <a:rPr lang="sl-SI" sz="2200" dirty="0" smtClean="0"/>
              <a:t>-.</a:t>
            </a:r>
            <a:endParaRPr lang="sl-SI" sz="2200" dirty="0"/>
          </a:p>
          <a:p>
            <a:r>
              <a:rPr lang="sl-SI" sz="2200" dirty="0"/>
              <a:t>Pozitiven priključek, ki je označen z </a:t>
            </a:r>
            <a:r>
              <a:rPr lang="sl-SI" sz="2200" dirty="0" smtClean="0"/>
              <a:t>+.</a:t>
            </a:r>
            <a:endParaRPr lang="sl-SI" sz="2200" dirty="0"/>
          </a:p>
          <a:p>
            <a:r>
              <a:rPr lang="sl-SI" sz="2200" dirty="0"/>
              <a:t>Med njima je </a:t>
            </a:r>
            <a:r>
              <a:rPr lang="sl-SI" sz="2200" dirty="0" smtClean="0"/>
              <a:t>napetost.</a:t>
            </a:r>
            <a:endParaRPr lang="sl-SI" sz="2200" dirty="0"/>
          </a:p>
          <a:p>
            <a:r>
              <a:rPr lang="sl-SI" sz="2200" dirty="0"/>
              <a:t>Baterija je vir električnega </a:t>
            </a:r>
            <a:r>
              <a:rPr lang="sl-SI" sz="2200" dirty="0" smtClean="0"/>
              <a:t>toka.</a:t>
            </a:r>
            <a:endParaRPr lang="sl-SI" sz="2200" dirty="0"/>
          </a:p>
          <a:p>
            <a:endParaRPr lang="sl-SI" sz="2000" dirty="0"/>
          </a:p>
        </p:txBody>
      </p:sp>
      <p:pic>
        <p:nvPicPr>
          <p:cNvPr id="1028" name="Picture 4" descr="Rodovitna Sinewi tedensko baterija duracell - marchgourdmadness.com">
            <a:extLst>
              <a:ext uri="{FF2B5EF4-FFF2-40B4-BE49-F238E27FC236}">
                <a16:creationId xmlns:a16="http://schemas.microsoft.com/office/drawing/2014/main" id="{36544E7B-D102-4291-88DD-B652478D3A0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95658" y="2336873"/>
            <a:ext cx="4126568" cy="4126568"/>
          </a:xfrm>
          <a:prstGeom prst="rect">
            <a:avLst/>
          </a:prstGeom>
          <a:noFill/>
          <a:ln>
            <a:noFill/>
          </a:ln>
          <a:effectLst>
            <a:outerShdw blurRad="76200" dist="63500" dir="5040000" algn="tl" rotWithShape="0">
              <a:srgbClr val="000000">
                <a:alpha val="41000"/>
              </a:srgbClr>
            </a:outerShdw>
          </a:effectLst>
          <a:extLst>
            <a:ext uri="{909E8E84-426E-40DD-AFC4-6F175D3DCCD1}">
              <a14:hiddenFill xmlns:a14="http://schemas.microsoft.com/office/drawing/2010/main">
                <a:solidFill>
                  <a:srgbClr val="FFFFFF"/>
                </a:solidFill>
              </a14:hiddenFill>
            </a:ext>
          </a:extLst>
        </p:spPr>
      </p:pic>
      <p:sp>
        <p:nvSpPr>
          <p:cNvPr id="4" name="PoljeZBesedilom 3">
            <a:extLst>
              <a:ext uri="{FF2B5EF4-FFF2-40B4-BE49-F238E27FC236}">
                <a16:creationId xmlns:a16="http://schemas.microsoft.com/office/drawing/2014/main" id="{E8C652F9-8748-4221-B124-A4FC6B8336AB}"/>
              </a:ext>
            </a:extLst>
          </p:cNvPr>
          <p:cNvSpPr txBox="1"/>
          <p:nvPr/>
        </p:nvSpPr>
        <p:spPr>
          <a:xfrm>
            <a:off x="6378351" y="6094109"/>
            <a:ext cx="2080591" cy="369332"/>
          </a:xfrm>
          <a:prstGeom prst="rect">
            <a:avLst/>
          </a:prstGeom>
          <a:noFill/>
        </p:spPr>
        <p:txBody>
          <a:bodyPr wrap="square" rtlCol="0">
            <a:spAutoFit/>
          </a:bodyPr>
          <a:lstStyle/>
          <a:p>
            <a:r>
              <a:rPr lang="sl-SI" dirty="0">
                <a:solidFill>
                  <a:schemeClr val="bg1"/>
                </a:solidFill>
              </a:rPr>
              <a:t>Slika 2</a:t>
            </a:r>
          </a:p>
        </p:txBody>
      </p:sp>
    </p:spTree>
    <p:extLst>
      <p:ext uri="{BB962C8B-B14F-4D97-AF65-F5344CB8AC3E}">
        <p14:creationId xmlns:p14="http://schemas.microsoft.com/office/powerpoint/2010/main" val="155186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5B988D63-FA8B-436C-902E-E5005BC0492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72" name="Rectangle 71">
              <a:extLst>
                <a:ext uri="{FF2B5EF4-FFF2-40B4-BE49-F238E27FC236}">
                  <a16:creationId xmlns:a16="http://schemas.microsoft.com/office/drawing/2014/main" id="{2FD177FB-983E-4035-8B7A-655342A7E19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9596D9C3-C0FC-4500-A696-55B9F77BB7A9}"/>
                </a:ext>
                <a:ext uri="{C183D7F6-B498-43B3-948B-1728B52AA6E4}">
                  <adec:decorative xmlns=""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pic>
        <p:nvPicPr>
          <p:cNvPr id="2050" name="Picture 2" descr="Žarnica predstavlja nujen del opreme v vseh prostorih - Ceneje.si">
            <a:extLst>
              <a:ext uri="{FF2B5EF4-FFF2-40B4-BE49-F238E27FC236}">
                <a16:creationId xmlns:a16="http://schemas.microsoft.com/office/drawing/2014/main" id="{D510261D-5DFC-44E5-968F-8D58059BDE1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3055" r="28869" b="-2"/>
          <a:stretch/>
        </p:blipFill>
        <p:spPr bwMode="auto">
          <a:xfrm>
            <a:off x="7547810" y="10"/>
            <a:ext cx="4641013" cy="685631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C493E730-2044-49B5-A022-B8D6F359343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96704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a:extLst>
              <a:ext uri="{FF2B5EF4-FFF2-40B4-BE49-F238E27FC236}">
                <a16:creationId xmlns:a16="http://schemas.microsoft.com/office/drawing/2014/main" id="{31A7A603-4F48-40DE-978C-9241A08F3E36}"/>
              </a:ext>
            </a:extLst>
          </p:cNvPr>
          <p:cNvSpPr>
            <a:spLocks noGrp="1"/>
          </p:cNvSpPr>
          <p:nvPr>
            <p:ph type="title"/>
          </p:nvPr>
        </p:nvSpPr>
        <p:spPr>
          <a:xfrm>
            <a:off x="680321" y="753228"/>
            <a:ext cx="7087552" cy="1080938"/>
          </a:xfrm>
        </p:spPr>
        <p:txBody>
          <a:bodyPr>
            <a:normAutofit/>
          </a:bodyPr>
          <a:lstStyle/>
          <a:p>
            <a:r>
              <a:rPr lang="sl-SI" dirty="0"/>
              <a:t>Elementi električnega kroga: Žarnica</a:t>
            </a:r>
          </a:p>
        </p:txBody>
      </p:sp>
      <p:pic>
        <p:nvPicPr>
          <p:cNvPr id="77" name="Picture 76">
            <a:extLst>
              <a:ext uri="{FF2B5EF4-FFF2-40B4-BE49-F238E27FC236}">
                <a16:creationId xmlns:a16="http://schemas.microsoft.com/office/drawing/2014/main" id="{78976801-4346-4636-BA62-265C81DFE7C4}"/>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Označba mesta vsebine 2">
            <a:extLst>
              <a:ext uri="{FF2B5EF4-FFF2-40B4-BE49-F238E27FC236}">
                <a16:creationId xmlns:a16="http://schemas.microsoft.com/office/drawing/2014/main" id="{7A90523D-C6DD-4D46-8891-CA70E6A707ED}"/>
              </a:ext>
            </a:extLst>
          </p:cNvPr>
          <p:cNvSpPr>
            <a:spLocks noGrp="1"/>
          </p:cNvSpPr>
          <p:nvPr>
            <p:ph idx="1"/>
          </p:nvPr>
        </p:nvSpPr>
        <p:spPr>
          <a:xfrm>
            <a:off x="680321" y="2336873"/>
            <a:ext cx="6423211" cy="3599316"/>
          </a:xfrm>
        </p:spPr>
        <p:txBody>
          <a:bodyPr>
            <a:normAutofit/>
          </a:bodyPr>
          <a:lstStyle/>
          <a:p>
            <a:r>
              <a:rPr lang="sl-SI" sz="2200" dirty="0"/>
              <a:t>Žarnica je </a:t>
            </a:r>
            <a:r>
              <a:rPr lang="sl-SI" sz="2200" dirty="0" smtClean="0"/>
              <a:t>porabnik.</a:t>
            </a:r>
            <a:endParaRPr lang="sl-SI" sz="2200" dirty="0"/>
          </a:p>
          <a:p>
            <a:r>
              <a:rPr lang="sl-SI" sz="2200" dirty="0"/>
              <a:t>Porabniki delujejo, ko skozi njih teče električni </a:t>
            </a:r>
            <a:r>
              <a:rPr lang="sl-SI" sz="2200" dirty="0" smtClean="0"/>
              <a:t>tok.</a:t>
            </a:r>
            <a:endParaRPr lang="sl-SI" sz="2200" dirty="0"/>
          </a:p>
          <a:p>
            <a:r>
              <a:rPr lang="sl-SI" sz="2200" dirty="0"/>
              <a:t>Vsaka žarnica ima dva </a:t>
            </a:r>
            <a:r>
              <a:rPr lang="sl-SI" sz="2200" dirty="0" smtClean="0"/>
              <a:t>priključka.</a:t>
            </a:r>
            <a:endParaRPr lang="sl-SI" sz="2200" dirty="0"/>
          </a:p>
          <a:p>
            <a:r>
              <a:rPr lang="sl-SI" sz="2200" dirty="0"/>
              <a:t>V žarnici poteka pretvorba električne energije v toploto in </a:t>
            </a:r>
            <a:r>
              <a:rPr lang="sl-SI" sz="2200" dirty="0" smtClean="0"/>
              <a:t>svetlobo.</a:t>
            </a:r>
            <a:endParaRPr lang="sl-SI" sz="2200" dirty="0"/>
          </a:p>
          <a:p>
            <a:endParaRPr lang="sl-SI" sz="2000" dirty="0"/>
          </a:p>
        </p:txBody>
      </p:sp>
      <p:sp>
        <p:nvSpPr>
          <p:cNvPr id="4" name="PoljeZBesedilom 3">
            <a:extLst>
              <a:ext uri="{FF2B5EF4-FFF2-40B4-BE49-F238E27FC236}">
                <a16:creationId xmlns:a16="http://schemas.microsoft.com/office/drawing/2014/main" id="{A3599208-2ABA-4C05-8E53-93452A56EF3D}"/>
              </a:ext>
            </a:extLst>
          </p:cNvPr>
          <p:cNvSpPr txBox="1"/>
          <p:nvPr/>
        </p:nvSpPr>
        <p:spPr>
          <a:xfrm>
            <a:off x="7547810" y="6459125"/>
            <a:ext cx="5062331" cy="369332"/>
          </a:xfrm>
          <a:prstGeom prst="rect">
            <a:avLst/>
          </a:prstGeom>
          <a:noFill/>
        </p:spPr>
        <p:txBody>
          <a:bodyPr wrap="square" rtlCol="0">
            <a:spAutoFit/>
          </a:bodyPr>
          <a:lstStyle/>
          <a:p>
            <a:r>
              <a:rPr lang="sl-SI" dirty="0"/>
              <a:t>Slika 3</a:t>
            </a:r>
          </a:p>
        </p:txBody>
      </p:sp>
    </p:spTree>
    <p:extLst>
      <p:ext uri="{BB962C8B-B14F-4D97-AF65-F5344CB8AC3E}">
        <p14:creationId xmlns:p14="http://schemas.microsoft.com/office/powerpoint/2010/main" val="188803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6DEEA0D-C409-454A-A158-308FDB0F97DD}"/>
              </a:ext>
            </a:extLst>
          </p:cNvPr>
          <p:cNvSpPr>
            <a:spLocks noGrp="1"/>
          </p:cNvSpPr>
          <p:nvPr>
            <p:ph type="title"/>
          </p:nvPr>
        </p:nvSpPr>
        <p:spPr/>
        <p:txBody>
          <a:bodyPr/>
          <a:lstStyle/>
          <a:p>
            <a:r>
              <a:rPr lang="sl-SI" dirty="0"/>
              <a:t>Elementi električnega kroga: Stikalo</a:t>
            </a:r>
          </a:p>
        </p:txBody>
      </p:sp>
      <p:sp>
        <p:nvSpPr>
          <p:cNvPr id="3" name="Označba mesta vsebine 2">
            <a:extLst>
              <a:ext uri="{FF2B5EF4-FFF2-40B4-BE49-F238E27FC236}">
                <a16:creationId xmlns:a16="http://schemas.microsoft.com/office/drawing/2014/main" id="{CE1A0F27-55CB-4D8E-BBDC-C0B7C76236AD}"/>
              </a:ext>
            </a:extLst>
          </p:cNvPr>
          <p:cNvSpPr>
            <a:spLocks noGrp="1"/>
          </p:cNvSpPr>
          <p:nvPr>
            <p:ph idx="1"/>
          </p:nvPr>
        </p:nvSpPr>
        <p:spPr/>
        <p:txBody>
          <a:bodyPr/>
          <a:lstStyle/>
          <a:p>
            <a:r>
              <a:rPr lang="sl-SI" dirty="0"/>
              <a:t>Omogoča delovanje </a:t>
            </a:r>
            <a:r>
              <a:rPr lang="sl-SI" dirty="0" smtClean="0"/>
              <a:t>naprave.</a:t>
            </a:r>
            <a:endParaRPr lang="sl-SI" dirty="0"/>
          </a:p>
          <a:p>
            <a:r>
              <a:rPr lang="sl-SI" dirty="0"/>
              <a:t>Ko pritisnemo na stikalo, to sklene električni </a:t>
            </a:r>
            <a:r>
              <a:rPr lang="sl-SI" dirty="0" smtClean="0"/>
              <a:t>krog.</a:t>
            </a:r>
            <a:endParaRPr lang="sl-SI" dirty="0"/>
          </a:p>
          <a:p>
            <a:r>
              <a:rPr lang="sl-SI" dirty="0"/>
              <a:t>Naprava deluje, ker teče električni tok po sklenjenem električnem </a:t>
            </a:r>
            <a:r>
              <a:rPr lang="sl-SI" dirty="0" smtClean="0"/>
              <a:t>krogu.</a:t>
            </a:r>
            <a:endParaRPr lang="sl-SI" dirty="0"/>
          </a:p>
          <a:p>
            <a:r>
              <a:rPr lang="sl-SI" dirty="0"/>
              <a:t>Ko stikalo ni pritisnjeno električni krog ni sklenjen, torej naprava ne </a:t>
            </a:r>
            <a:r>
              <a:rPr lang="sl-SI" dirty="0" smtClean="0"/>
              <a:t>deluje.</a:t>
            </a:r>
            <a:endParaRPr lang="sl-SI" dirty="0"/>
          </a:p>
          <a:p>
            <a:r>
              <a:rPr lang="sl-SI" dirty="0"/>
              <a:t>Električni tok lahko teče do naprave le če je električni krog </a:t>
            </a:r>
            <a:r>
              <a:rPr lang="sl-SI" dirty="0" smtClean="0"/>
              <a:t>sklenjen.</a:t>
            </a:r>
            <a:endParaRPr lang="sl-SI" dirty="0"/>
          </a:p>
        </p:txBody>
      </p:sp>
    </p:spTree>
    <p:extLst>
      <p:ext uri="{BB962C8B-B14F-4D97-AF65-F5344CB8AC3E}">
        <p14:creationId xmlns:p14="http://schemas.microsoft.com/office/powerpoint/2010/main" val="77909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5B988D63-FA8B-436C-902E-E5005BC0492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72" name="Rectangle 71">
              <a:extLst>
                <a:ext uri="{FF2B5EF4-FFF2-40B4-BE49-F238E27FC236}">
                  <a16:creationId xmlns:a16="http://schemas.microsoft.com/office/drawing/2014/main" id="{2FD177FB-983E-4035-8B7A-655342A7E19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9596D9C3-C0FC-4500-A696-55B9F77BB7A9}"/>
                </a:ext>
                <a:ext uri="{C183D7F6-B498-43B3-948B-1728B52AA6E4}">
                  <adec:decorative xmlns=""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pic>
        <p:nvPicPr>
          <p:cNvPr id="5122" name="Picture 2" descr="2 Gustav Robert Kirchhoff (1824–1887) | Download Scientific Diagram">
            <a:extLst>
              <a:ext uri="{FF2B5EF4-FFF2-40B4-BE49-F238E27FC236}">
                <a16:creationId xmlns:a16="http://schemas.microsoft.com/office/drawing/2014/main" id="{DC7D64BE-66A7-4CE8-B1B1-D0C959E3536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047" r="1" b="1"/>
          <a:stretch/>
        </p:blipFill>
        <p:spPr bwMode="auto">
          <a:xfrm>
            <a:off x="7547810" y="10"/>
            <a:ext cx="4641013" cy="685631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C493E730-2044-49B5-A022-B8D6F359343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96704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a:extLst>
              <a:ext uri="{FF2B5EF4-FFF2-40B4-BE49-F238E27FC236}">
                <a16:creationId xmlns:a16="http://schemas.microsoft.com/office/drawing/2014/main" id="{2981DE4D-B10D-4EDC-A566-59FDF3CF571F}"/>
              </a:ext>
            </a:extLst>
          </p:cNvPr>
          <p:cNvSpPr>
            <a:spLocks noGrp="1"/>
          </p:cNvSpPr>
          <p:nvPr>
            <p:ph type="title"/>
          </p:nvPr>
        </p:nvSpPr>
        <p:spPr>
          <a:xfrm>
            <a:off x="680321" y="753228"/>
            <a:ext cx="7087552" cy="1080938"/>
          </a:xfrm>
        </p:spPr>
        <p:txBody>
          <a:bodyPr>
            <a:normAutofit/>
          </a:bodyPr>
          <a:lstStyle/>
          <a:p>
            <a:r>
              <a:rPr lang="sl-SI" dirty="0"/>
              <a:t>Kirchhoffova izreka</a:t>
            </a:r>
          </a:p>
        </p:txBody>
      </p:sp>
      <p:pic>
        <p:nvPicPr>
          <p:cNvPr id="77" name="Picture 76">
            <a:extLst>
              <a:ext uri="{FF2B5EF4-FFF2-40B4-BE49-F238E27FC236}">
                <a16:creationId xmlns:a16="http://schemas.microsoft.com/office/drawing/2014/main" id="{78976801-4346-4636-BA62-265C81DFE7C4}"/>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Označba mesta vsebine 2">
            <a:extLst>
              <a:ext uri="{FF2B5EF4-FFF2-40B4-BE49-F238E27FC236}">
                <a16:creationId xmlns:a16="http://schemas.microsoft.com/office/drawing/2014/main" id="{EFD61B22-61EF-4151-9065-CBF71FF799E7}"/>
              </a:ext>
            </a:extLst>
          </p:cNvPr>
          <p:cNvSpPr>
            <a:spLocks noGrp="1"/>
          </p:cNvSpPr>
          <p:nvPr>
            <p:ph idx="1"/>
          </p:nvPr>
        </p:nvSpPr>
        <p:spPr>
          <a:xfrm>
            <a:off x="680321" y="2336873"/>
            <a:ext cx="6423211" cy="3599316"/>
          </a:xfrm>
        </p:spPr>
        <p:txBody>
          <a:bodyPr>
            <a:normAutofit fontScale="92500" lnSpcReduction="20000"/>
          </a:bodyPr>
          <a:lstStyle/>
          <a:p>
            <a:pPr marL="0" indent="0">
              <a:buNone/>
            </a:pPr>
            <a:r>
              <a:rPr lang="sl-SI" dirty="0"/>
              <a:t>Za električni krog veljata dva Kirchhoffova izreka:</a:t>
            </a:r>
          </a:p>
          <a:p>
            <a:pPr marL="0" indent="0">
              <a:buNone/>
            </a:pPr>
            <a:r>
              <a:rPr lang="sl-SI" dirty="0"/>
              <a:t>1. Vsota vseh gonilnih napetosti v sklenjenem električnem krogu je enaka vsoti vseh padcev </a:t>
            </a:r>
            <a:r>
              <a:rPr lang="sl-SI" dirty="0" smtClean="0"/>
              <a:t>napetosti.</a:t>
            </a:r>
            <a:endParaRPr lang="sl-SI" dirty="0"/>
          </a:p>
          <a:p>
            <a:pPr marL="0" indent="0">
              <a:buNone/>
            </a:pPr>
            <a:r>
              <a:rPr lang="sl-SI" dirty="0"/>
              <a:t>2. Vsota vseh pritekajočih tokov v razvejišče je enaka vsoti vseh odtekajočih </a:t>
            </a:r>
            <a:r>
              <a:rPr lang="sl-SI" dirty="0" smtClean="0"/>
              <a:t>tokov.</a:t>
            </a:r>
            <a:endParaRPr lang="sl-SI" dirty="0"/>
          </a:p>
          <a:p>
            <a:pPr marL="0" indent="0">
              <a:buNone/>
            </a:pPr>
            <a:endParaRPr lang="sl-SI" dirty="0" smtClean="0"/>
          </a:p>
          <a:p>
            <a:pPr marL="0" indent="0">
              <a:buNone/>
            </a:pPr>
            <a:r>
              <a:rPr lang="sl-SI" dirty="0" smtClean="0"/>
              <a:t>Kirchhoffova </a:t>
            </a:r>
            <a:r>
              <a:rPr lang="sl-SI" dirty="0"/>
              <a:t>izreka sta poimenovana po Gustavu Robertu </a:t>
            </a:r>
            <a:r>
              <a:rPr lang="sl-SI" dirty="0" err="1" smtClean="0"/>
              <a:t>Kirchhoffovu</a:t>
            </a:r>
            <a:r>
              <a:rPr lang="sl-SI" dirty="0" smtClean="0"/>
              <a:t>.</a:t>
            </a:r>
            <a:endParaRPr lang="sl-SI" dirty="0"/>
          </a:p>
          <a:p>
            <a:pPr marL="0" indent="0">
              <a:buNone/>
            </a:pPr>
            <a:r>
              <a:rPr lang="sl-SI" sz="2000" dirty="0"/>
              <a:t/>
            </a:r>
            <a:br>
              <a:rPr lang="sl-SI" sz="2000" dirty="0"/>
            </a:br>
            <a:endParaRPr lang="sl-SI" sz="2000" dirty="0"/>
          </a:p>
        </p:txBody>
      </p:sp>
      <p:sp>
        <p:nvSpPr>
          <p:cNvPr id="4" name="PoljeZBesedilom 3">
            <a:extLst>
              <a:ext uri="{FF2B5EF4-FFF2-40B4-BE49-F238E27FC236}">
                <a16:creationId xmlns:a16="http://schemas.microsoft.com/office/drawing/2014/main" id="{AF860337-9B7B-434F-9EB5-DE2116DC7F14}"/>
              </a:ext>
            </a:extLst>
          </p:cNvPr>
          <p:cNvSpPr txBox="1"/>
          <p:nvPr/>
        </p:nvSpPr>
        <p:spPr>
          <a:xfrm>
            <a:off x="7547809" y="6459125"/>
            <a:ext cx="2725751" cy="369332"/>
          </a:xfrm>
          <a:prstGeom prst="rect">
            <a:avLst/>
          </a:prstGeom>
          <a:noFill/>
        </p:spPr>
        <p:txBody>
          <a:bodyPr wrap="square" rtlCol="0">
            <a:spAutoFit/>
          </a:bodyPr>
          <a:lstStyle/>
          <a:p>
            <a:r>
              <a:rPr lang="sl-SI" dirty="0"/>
              <a:t>Slika 4</a:t>
            </a:r>
          </a:p>
        </p:txBody>
      </p:sp>
    </p:spTree>
    <p:extLst>
      <p:ext uri="{BB962C8B-B14F-4D97-AF65-F5344CB8AC3E}">
        <p14:creationId xmlns:p14="http://schemas.microsoft.com/office/powerpoint/2010/main" val="931275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9E09FC3-EE14-46EE-A488-7DB925FF67E9}"/>
              </a:ext>
            </a:extLst>
          </p:cNvPr>
          <p:cNvSpPr>
            <a:spLocks noGrp="1"/>
          </p:cNvSpPr>
          <p:nvPr>
            <p:ph type="title"/>
          </p:nvPr>
        </p:nvSpPr>
        <p:spPr/>
        <p:txBody>
          <a:bodyPr/>
          <a:lstStyle/>
          <a:p>
            <a:r>
              <a:rPr lang="sl-SI" dirty="0"/>
              <a:t>Slikovni viri</a:t>
            </a:r>
          </a:p>
        </p:txBody>
      </p:sp>
      <p:sp>
        <p:nvSpPr>
          <p:cNvPr id="3" name="Označba mesta vsebine 2">
            <a:extLst>
              <a:ext uri="{FF2B5EF4-FFF2-40B4-BE49-F238E27FC236}">
                <a16:creationId xmlns:a16="http://schemas.microsoft.com/office/drawing/2014/main" id="{D5067A6E-7B83-42DE-B939-E03760BD75EA}"/>
              </a:ext>
            </a:extLst>
          </p:cNvPr>
          <p:cNvSpPr>
            <a:spLocks noGrp="1"/>
          </p:cNvSpPr>
          <p:nvPr>
            <p:ph idx="1"/>
          </p:nvPr>
        </p:nvSpPr>
        <p:spPr>
          <a:xfrm>
            <a:off x="680321" y="2336873"/>
            <a:ext cx="9613861" cy="3599316"/>
          </a:xfrm>
        </p:spPr>
        <p:txBody>
          <a:bodyPr>
            <a:normAutofit/>
          </a:bodyPr>
          <a:lstStyle/>
          <a:p>
            <a:r>
              <a:rPr lang="sl-SI" sz="2200" dirty="0"/>
              <a:t>Slika 1, pridobljena dne 18.3.2022 z: </a:t>
            </a:r>
            <a:r>
              <a:rPr lang="sl-SI" sz="2200" dirty="0">
                <a:hlinkClick r:id="rId2"/>
              </a:rPr>
              <a:t>https://eucbeniki.sio.si/nit4/1369/index4.html</a:t>
            </a:r>
            <a:r>
              <a:rPr lang="sl-SI" sz="2200" dirty="0"/>
              <a:t>  </a:t>
            </a:r>
          </a:p>
          <a:p>
            <a:r>
              <a:rPr lang="sl-SI" sz="2200" dirty="0"/>
              <a:t>Slika 2, pridobljena dne 18.3.2022 z: </a:t>
            </a:r>
            <a:r>
              <a:rPr lang="sl-SI" sz="2200" dirty="0">
                <a:hlinkClick r:id="rId3"/>
              </a:rPr>
              <a:t>https://si.onlinecheapsales.ru/category?name=baterija%20duracell</a:t>
            </a:r>
            <a:r>
              <a:rPr lang="sl-SI" sz="2200" dirty="0"/>
              <a:t> </a:t>
            </a:r>
          </a:p>
          <a:p>
            <a:r>
              <a:rPr lang="sl-SI" sz="2200" dirty="0"/>
              <a:t>Slika 3, pridobljena dne 18.3.2022 z: </a:t>
            </a:r>
            <a:r>
              <a:rPr lang="sl-SI" sz="2200" dirty="0">
                <a:hlinkClick r:id="rId4"/>
              </a:rPr>
              <a:t>https://www.ceneje.si/Nasvet/371/zarnica-predstavlja-nujen-del-opreme-v-vseh-prostorih</a:t>
            </a:r>
            <a:r>
              <a:rPr lang="sl-SI" sz="2200" dirty="0"/>
              <a:t> </a:t>
            </a:r>
          </a:p>
          <a:p>
            <a:r>
              <a:rPr lang="sl-SI" sz="2200" dirty="0"/>
              <a:t> Slika 4, pridobljena dne 18.3.2022 z: </a:t>
            </a:r>
            <a:r>
              <a:rPr lang="sl-SI" sz="2200" dirty="0">
                <a:hlinkClick r:id="rId5"/>
              </a:rPr>
              <a:t>https://www.researchgate.net/figure/Gustav-Robert-Kirchhoff-1824-1887_fig39_261955976</a:t>
            </a:r>
            <a:r>
              <a:rPr lang="sl-SI" sz="2200" dirty="0"/>
              <a:t> </a:t>
            </a:r>
          </a:p>
        </p:txBody>
      </p:sp>
    </p:spTree>
    <p:extLst>
      <p:ext uri="{BB962C8B-B14F-4D97-AF65-F5344CB8AC3E}">
        <p14:creationId xmlns:p14="http://schemas.microsoft.com/office/powerpoint/2010/main" val="3955753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98AB454-135C-4119-A1F0-98E4E09058D2}"/>
              </a:ext>
            </a:extLst>
          </p:cNvPr>
          <p:cNvSpPr>
            <a:spLocks noGrp="1"/>
          </p:cNvSpPr>
          <p:nvPr>
            <p:ph type="title"/>
          </p:nvPr>
        </p:nvSpPr>
        <p:spPr/>
        <p:txBody>
          <a:bodyPr/>
          <a:lstStyle/>
          <a:p>
            <a:r>
              <a:rPr lang="sl-SI" dirty="0" err="1"/>
              <a:t>Literaturni</a:t>
            </a:r>
            <a:r>
              <a:rPr lang="sl-SI" dirty="0"/>
              <a:t> viri</a:t>
            </a:r>
          </a:p>
        </p:txBody>
      </p:sp>
      <p:sp>
        <p:nvSpPr>
          <p:cNvPr id="3" name="Označba mesta vsebine 2">
            <a:extLst>
              <a:ext uri="{FF2B5EF4-FFF2-40B4-BE49-F238E27FC236}">
                <a16:creationId xmlns:a16="http://schemas.microsoft.com/office/drawing/2014/main" id="{4BFA8DF1-C08A-45B8-97D2-0427CC636966}"/>
              </a:ext>
            </a:extLst>
          </p:cNvPr>
          <p:cNvSpPr>
            <a:spLocks noGrp="1"/>
          </p:cNvSpPr>
          <p:nvPr>
            <p:ph idx="1"/>
          </p:nvPr>
        </p:nvSpPr>
        <p:spPr/>
        <p:txBody>
          <a:bodyPr/>
          <a:lstStyle/>
          <a:p>
            <a:r>
              <a:rPr lang="sl-SI" i="1" dirty="0"/>
              <a:t>Električni krog. </a:t>
            </a:r>
            <a:r>
              <a:rPr lang="sl-SI" dirty="0"/>
              <a:t>2018. Dostopno prek: </a:t>
            </a:r>
            <a:r>
              <a:rPr lang="sl-SI" dirty="0">
                <a:hlinkClick r:id="rId2"/>
              </a:rPr>
              <a:t>https://sl.wikipedia.org/wiki/Elektri%C4%8Dni_krog</a:t>
            </a:r>
            <a:r>
              <a:rPr lang="sl-SI" dirty="0"/>
              <a:t> </a:t>
            </a:r>
          </a:p>
          <a:p>
            <a:r>
              <a:rPr lang="sl-SI" i="1" dirty="0"/>
              <a:t>Električni krog: Naravoslovje in Tehnika 4. </a:t>
            </a:r>
            <a:r>
              <a:rPr lang="sl-SI" dirty="0"/>
              <a:t>2015. Dostopno prek: </a:t>
            </a:r>
            <a:r>
              <a:rPr lang="sl-SI" dirty="0">
                <a:hlinkClick r:id="rId3"/>
              </a:rPr>
              <a:t>https://eucbeniki.sio.si/nit4/1374/index.html</a:t>
            </a:r>
            <a:endParaRPr lang="sl-SI" dirty="0"/>
          </a:p>
          <a:p>
            <a:r>
              <a:rPr lang="sl-SI" i="1" dirty="0"/>
              <a:t>Dušilka ali tuljava. </a:t>
            </a:r>
            <a:r>
              <a:rPr lang="sl-SI" dirty="0"/>
              <a:t>2020. Dostopno prek: </a:t>
            </a:r>
            <a:r>
              <a:rPr lang="sl-SI" dirty="0">
                <a:hlinkClick r:id="rId4"/>
              </a:rPr>
              <a:t>https://sl.wikipedia.org/wiki/Du%C5%A1ilka</a:t>
            </a:r>
            <a:r>
              <a:rPr lang="sl-SI" dirty="0"/>
              <a:t> </a:t>
            </a:r>
            <a:endParaRPr lang="sl-SI" i="1" dirty="0"/>
          </a:p>
        </p:txBody>
      </p:sp>
    </p:spTree>
    <p:extLst>
      <p:ext uri="{BB962C8B-B14F-4D97-AF65-F5344CB8AC3E}">
        <p14:creationId xmlns:p14="http://schemas.microsoft.com/office/powerpoint/2010/main" val="46714297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738</Words>
  <Application>Microsoft Office PowerPoint</Application>
  <PresentationFormat>Širokozaslonsko</PresentationFormat>
  <Paragraphs>57</Paragraphs>
  <Slides>8</Slides>
  <Notes>5</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8</vt:i4>
      </vt:variant>
    </vt:vector>
  </HeadingPairs>
  <TitlesOfParts>
    <vt:vector size="13" baseType="lpstr">
      <vt:lpstr>Arial</vt:lpstr>
      <vt:lpstr>Calibri</vt:lpstr>
      <vt:lpstr>Calibri (telo)</vt:lpstr>
      <vt:lpstr>Trebuchet MS</vt:lpstr>
      <vt:lpstr>Berlin</vt:lpstr>
      <vt:lpstr>ELEKTRIČNI KROG</vt:lpstr>
      <vt:lpstr>Kaj je električni krog?</vt:lpstr>
      <vt:lpstr>Elementi električnega kroga: Baterija</vt:lpstr>
      <vt:lpstr>Elementi električnega kroga: Žarnica</vt:lpstr>
      <vt:lpstr>Elementi električnega kroga: Stikalo</vt:lpstr>
      <vt:lpstr>Kirchhoffova izreka</vt:lpstr>
      <vt:lpstr>Slikovni viri</vt:lpstr>
      <vt:lpstr>Literaturni viri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ELEKTRIČNI KROG</dc:title>
  <dc:creator>Anja Flisar</dc:creator>
  <cp:lastModifiedBy>Polona</cp:lastModifiedBy>
  <cp:revision>9</cp:revision>
  <dcterms:created xsi:type="dcterms:W3CDTF">2022-04-01T13:40:00Z</dcterms:created>
  <dcterms:modified xsi:type="dcterms:W3CDTF">2022-04-15T05:48:13Z</dcterms:modified>
</cp:coreProperties>
</file>